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2" r:id="rId2"/>
  </p:sldMasterIdLst>
  <p:notesMasterIdLst>
    <p:notesMasterId r:id="rId35"/>
  </p:notesMasterIdLst>
  <p:sldIdLst>
    <p:sldId id="256" r:id="rId3"/>
    <p:sldId id="259" r:id="rId4"/>
    <p:sldId id="267" r:id="rId5"/>
    <p:sldId id="268" r:id="rId6"/>
    <p:sldId id="269" r:id="rId7"/>
    <p:sldId id="301" r:id="rId8"/>
    <p:sldId id="313" r:id="rId9"/>
    <p:sldId id="302" r:id="rId10"/>
    <p:sldId id="303" r:id="rId11"/>
    <p:sldId id="304" r:id="rId12"/>
    <p:sldId id="278" r:id="rId13"/>
    <p:sldId id="279" r:id="rId14"/>
    <p:sldId id="305" r:id="rId15"/>
    <p:sldId id="283" r:id="rId16"/>
    <p:sldId id="308" r:id="rId17"/>
    <p:sldId id="314" r:id="rId18"/>
    <p:sldId id="285" r:id="rId19"/>
    <p:sldId id="306" r:id="rId20"/>
    <p:sldId id="307" r:id="rId21"/>
    <p:sldId id="310" r:id="rId22"/>
    <p:sldId id="311" r:id="rId23"/>
    <p:sldId id="309" r:id="rId24"/>
    <p:sldId id="312" r:id="rId25"/>
    <p:sldId id="315" r:id="rId26"/>
    <p:sldId id="293" r:id="rId27"/>
    <p:sldId id="294" r:id="rId28"/>
    <p:sldId id="295" r:id="rId29"/>
    <p:sldId id="296" r:id="rId30"/>
    <p:sldId id="297" r:id="rId31"/>
    <p:sldId id="298" r:id="rId32"/>
    <p:sldId id="299" r:id="rId33"/>
    <p:sldId id="30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 initials="A" lastIdx="1" clrIdx="0">
    <p:extLst>
      <p:ext uri="{19B8F6BF-5375-455C-9EA6-DF929625EA0E}">
        <p15:presenceInfo xmlns:p15="http://schemas.microsoft.com/office/powerpoint/2012/main" userId="A" providerId="None"/>
      </p:ext>
    </p:extLst>
  </p:cmAuthor>
  <p:cmAuthor id="2" name="Rieu Phan Van" initials="RPV" lastIdx="2" clrIdx="1">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7" d="100"/>
          <a:sy n="87" d="100"/>
        </p:scale>
        <p:origin x="52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8BA33-26DB-4428-93D0-27EAE4D1DD9C}" type="datetimeFigureOut">
              <a:rPr lang="en-US" smtClean="0"/>
              <a:t>2/25/2023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3D410-B0AC-488E-A5F6-469EF3A10D11}" type="slidenum">
              <a:rPr lang="en-US" smtClean="0"/>
              <a:t>‹#›</a:t>
            </a:fld>
            <a:endParaRPr lang="en-US"/>
          </a:p>
        </p:txBody>
      </p:sp>
    </p:spTree>
    <p:extLst>
      <p:ext uri="{BB962C8B-B14F-4D97-AF65-F5344CB8AC3E}">
        <p14:creationId xmlns:p14="http://schemas.microsoft.com/office/powerpoint/2010/main" val="2340481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click </a:t>
            </a:r>
            <a:r>
              <a:rPr lang="en-US" dirty="0" err="1" smtClean="0"/>
              <a:t>vào</a:t>
            </a:r>
            <a:r>
              <a:rPr lang="en-US" baseline="0" dirty="0" smtClean="0"/>
              <a:t> </a:t>
            </a:r>
            <a:r>
              <a:rPr lang="en-US" baseline="0" dirty="0" err="1" smtClean="0"/>
              <a:t>từng</a:t>
            </a:r>
            <a:r>
              <a:rPr lang="en-US" baseline="0" dirty="0" smtClean="0"/>
              <a:t> </a:t>
            </a:r>
            <a:r>
              <a:rPr lang="en-US" baseline="0" dirty="0" err="1" smtClean="0"/>
              <a:t>cụm</a:t>
            </a:r>
            <a:r>
              <a:rPr lang="en-US" baseline="0" dirty="0" smtClean="0"/>
              <a:t> </a:t>
            </a:r>
            <a:r>
              <a:rPr lang="en-US" baseline="0" dirty="0" err="1" smtClean="0"/>
              <a:t>nghe</a:t>
            </a:r>
            <a:r>
              <a:rPr lang="en-US" baseline="0" dirty="0" smtClean="0"/>
              <a:t> </a:t>
            </a:r>
            <a:r>
              <a:rPr lang="en-US" baseline="0" dirty="0" err="1" smtClean="0"/>
              <a:t>âm</a:t>
            </a:r>
            <a:r>
              <a:rPr lang="en-US" baseline="0" dirty="0" smtClean="0"/>
              <a:t> </a:t>
            </a:r>
            <a:r>
              <a:rPr lang="en-US" baseline="0" dirty="0" err="1" smtClean="0"/>
              <a:t>thanh</a:t>
            </a:r>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11</a:t>
            </a:fld>
            <a:endParaRPr lang="en-US"/>
          </a:p>
        </p:txBody>
      </p:sp>
    </p:spTree>
    <p:extLst>
      <p:ext uri="{BB962C8B-B14F-4D97-AF65-F5344CB8AC3E}">
        <p14:creationId xmlns:p14="http://schemas.microsoft.com/office/powerpoint/2010/main" val="3803337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F71FAA-8EC5-41BF-A839-F9E0167E2251}" type="datetimeFigureOut">
              <a:rPr lang="en-US" smtClean="0"/>
              <a:t>2/25/2023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24887240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F71FAA-8EC5-41BF-A839-F9E0167E2251}" type="datetimeFigureOut">
              <a:rPr lang="en-US" smtClean="0"/>
              <a:t>2/25/2023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53551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F71FAA-8EC5-41BF-A839-F9E0167E2251}" type="datetimeFigureOut">
              <a:rPr lang="en-US" smtClean="0"/>
              <a:t>2/25/2023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87191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06856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54279"/>
      </p:ext>
    </p:extLst>
  </p:cSld>
  <p:clrMapOvr>
    <a:masterClrMapping/>
  </p:clrMapOvr>
  <p:transition spd="med">
    <p:split orient="vert"/>
  </p:transition>
  <p:timing>
    <p:tnLst>
      <p:par>
        <p:cTn id="1" dur="indefinite" restart="never" nodeType="tmRoot"/>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37763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4503931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07311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2988501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42081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031500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F71FAA-8EC5-41BF-A839-F9E0167E2251}" type="datetimeFigureOut">
              <a:rPr lang="en-US" smtClean="0"/>
              <a:t>2/25/2023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8026026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401790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99648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2494489"/>
      </p:ext>
    </p:extLst>
  </p:cSld>
  <p:clrMapOvr>
    <a:masterClrMapping/>
  </p:clrMapOvr>
  <p:transition spd="med">
    <p:split orient="vert"/>
  </p:transition>
  <p:timing>
    <p:tnLst>
      <p:par>
        <p:cTn id="1" dur="indefinite" restart="never" nodeType="tmRoot"/>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22671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EF71FAA-8EC5-41BF-A839-F9E0167E2251}" type="datetimeFigureOut">
              <a:rPr lang="en-US" smtClean="0"/>
              <a:t>2/25/2023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112533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F71FAA-8EC5-41BF-A839-F9E0167E2251}" type="datetimeFigureOut">
              <a:rPr lang="en-US" smtClean="0"/>
              <a:t>2/25/2023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279460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F71FAA-8EC5-41BF-A839-F9E0167E2251}" type="datetimeFigureOut">
              <a:rPr lang="en-US" smtClean="0"/>
              <a:t>2/25/2023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705427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F71FAA-8EC5-41BF-A839-F9E0167E2251}" type="datetimeFigureOut">
              <a:rPr lang="en-US" smtClean="0"/>
              <a:t>2/25/2023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276130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1FAA-8EC5-41BF-A839-F9E0167E2251}" type="datetimeFigureOut">
              <a:rPr lang="en-US" smtClean="0"/>
              <a:t>2/25/2023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054352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2/25/2023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452528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2/25/2023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45354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2.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F71FAA-8EC5-41BF-A839-F9E0167E2251}" type="datetimeFigureOut">
              <a:rPr lang="en-US" smtClean="0"/>
              <a:t>2/25/2023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686E4-946D-4BFF-AF44-8289C5ED502A}" type="slidenum">
              <a:rPr lang="en-US" smtClean="0"/>
              <a:t>‹#›</a:t>
            </a:fld>
            <a:endParaRPr lang="en-US"/>
          </a:p>
        </p:txBody>
      </p:sp>
      <p:pic>
        <p:nvPicPr>
          <p:cNvPr id="13" name="Picture 12"/>
          <p:cNvPicPr>
            <a:picLocks noChangeAspect="1"/>
          </p:cNvPicPr>
          <p:nvPr userDrawn="1"/>
        </p:nvPicPr>
        <p:blipFill>
          <a:blip r:embed="rId23"/>
          <a:stretch>
            <a:fillRect/>
          </a:stretch>
        </p:blipFill>
        <p:spPr>
          <a:xfrm>
            <a:off x="0" y="-37331"/>
            <a:ext cx="12192000" cy="6895331"/>
          </a:xfrm>
          <a:prstGeom prst="rect">
            <a:avLst/>
          </a:prstGeom>
        </p:spPr>
      </p:pic>
      <p:sp>
        <p:nvSpPr>
          <p:cNvPr id="12" name="TextBox 9">
            <a:extLst>
              <a:ext uri="{FF2B5EF4-FFF2-40B4-BE49-F238E27FC236}">
                <a16:creationId xmlns:a16="http://schemas.microsoft.com/office/drawing/2014/main" id="{FE798370-27E2-9F41-A466-FC64C7FFD70A}"/>
              </a:ext>
            </a:extLst>
          </p:cNvPr>
          <p:cNvSpPr txBox="1"/>
          <p:nvPr userDrawn="1"/>
        </p:nvSpPr>
        <p:spPr>
          <a:xfrm>
            <a:off x="9152793" y="71082"/>
            <a:ext cx="2874438"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smtClean="0">
                <a:solidFill>
                  <a:schemeClr val="tx1"/>
                </a:solidFill>
              </a:rPr>
              <a:t>Lesson 1.1: Vocab</a:t>
            </a:r>
            <a:r>
              <a:rPr lang="en-US" sz="1800" b="0" baseline="0" dirty="0" smtClean="0">
                <a:solidFill>
                  <a:schemeClr val="tx1"/>
                </a:solidFill>
              </a:rPr>
              <a:t> &amp; Reading</a:t>
            </a:r>
            <a:endParaRPr lang="en-US" sz="1800" b="0" dirty="0">
              <a:solidFill>
                <a:schemeClr val="tx1"/>
              </a:solidFill>
            </a:endParaRPr>
          </a:p>
        </p:txBody>
      </p:sp>
      <p:sp>
        <p:nvSpPr>
          <p:cNvPr id="14" name="TextBox 9">
            <a:extLst>
              <a:ext uri="{FF2B5EF4-FFF2-40B4-BE49-F238E27FC236}">
                <a16:creationId xmlns:a16="http://schemas.microsoft.com/office/drawing/2014/main" id="{FE798370-27E2-9F41-A466-FC64C7FFD70A}"/>
              </a:ext>
            </a:extLst>
          </p:cNvPr>
          <p:cNvSpPr txBox="1"/>
          <p:nvPr userDrawn="1"/>
        </p:nvSpPr>
        <p:spPr>
          <a:xfrm>
            <a:off x="164769" y="44183"/>
            <a:ext cx="1789914"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tx1"/>
                </a:solidFill>
              </a:rPr>
              <a:t>Unit </a:t>
            </a:r>
            <a:r>
              <a:rPr lang="en-US" sz="1800" b="1" dirty="0" smtClean="0">
                <a:solidFill>
                  <a:schemeClr val="tx1"/>
                </a:solidFill>
              </a:rPr>
              <a:t>1: Free time</a:t>
            </a:r>
            <a:endParaRPr lang="en-US" sz="1800" b="1" dirty="0">
              <a:solidFill>
                <a:schemeClr val="tx1"/>
              </a:solidFill>
            </a:endParaRPr>
          </a:p>
        </p:txBody>
      </p:sp>
      <p:sp>
        <p:nvSpPr>
          <p:cNvPr id="15" name="TextBox 14">
            <a:extLst>
              <a:ext uri="{FF2B5EF4-FFF2-40B4-BE49-F238E27FC236}">
                <a16:creationId xmlns:a16="http://schemas.microsoft.com/office/drawing/2014/main" id="{D7889D60-3103-E54C-9167-2287BEE5C81A}"/>
              </a:ext>
            </a:extLst>
          </p:cNvPr>
          <p:cNvSpPr txBox="1"/>
          <p:nvPr userDrawn="1"/>
        </p:nvSpPr>
        <p:spPr>
          <a:xfrm>
            <a:off x="0" y="6449515"/>
            <a:ext cx="2934842"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aseline="0" dirty="0" err="1">
                <a:solidFill>
                  <a:schemeClr val="tx1"/>
                </a:solidFill>
                <a:effectLst/>
              </a:rPr>
              <a:t>Tiếng</a:t>
            </a:r>
            <a:r>
              <a:rPr lang="en-US" sz="1600" baseline="0" dirty="0">
                <a:solidFill>
                  <a:schemeClr val="tx1"/>
                </a:solidFill>
                <a:effectLst/>
              </a:rPr>
              <a:t> </a:t>
            </a:r>
            <a:r>
              <a:rPr lang="en-US" sz="1600" baseline="0" dirty="0" err="1">
                <a:solidFill>
                  <a:schemeClr val="tx1"/>
                </a:solidFill>
                <a:effectLst/>
              </a:rPr>
              <a:t>Anh</a:t>
            </a:r>
            <a:r>
              <a:rPr lang="en-US" sz="1600" baseline="0">
                <a:solidFill>
                  <a:schemeClr val="tx1"/>
                </a:solidFill>
                <a:effectLst/>
              </a:rPr>
              <a:t> </a:t>
            </a:r>
            <a:r>
              <a:rPr lang="en-US" sz="1600" baseline="0" smtClean="0">
                <a:solidFill>
                  <a:schemeClr val="tx1"/>
                </a:solidFill>
                <a:effectLst/>
              </a:rPr>
              <a:t>8 </a:t>
            </a:r>
            <a:r>
              <a:rPr lang="en-US" sz="1600" baseline="0" dirty="0" err="1">
                <a:solidFill>
                  <a:schemeClr val="tx1"/>
                </a:solidFill>
                <a:effectLst/>
              </a:rPr>
              <a:t>i</a:t>
            </a:r>
            <a:r>
              <a:rPr lang="en-US" sz="1600" baseline="0" dirty="0">
                <a:solidFill>
                  <a:schemeClr val="tx1"/>
                </a:solidFill>
                <a:effectLst/>
              </a:rPr>
              <a:t>-Learn Smart World </a:t>
            </a:r>
            <a:endParaRPr lang="en-US" sz="1600" dirty="0">
              <a:solidFill>
                <a:schemeClr val="tx1"/>
              </a:solidFill>
              <a:effectLst/>
            </a:endParaRPr>
          </a:p>
        </p:txBody>
      </p:sp>
      <p:pic>
        <p:nvPicPr>
          <p:cNvPr id="16" name="Picture 15">
            <a:extLst>
              <a:ext uri="{FF2B5EF4-FFF2-40B4-BE49-F238E27FC236}">
                <a16:creationId xmlns:a16="http://schemas.microsoft.com/office/drawing/2014/main" id="{ECF13BED-1CB7-0146-BB6D-00DC4EC16FC0}"/>
              </a:ext>
            </a:extLst>
          </p:cNvPr>
          <p:cNvPicPr>
            <a:picLocks noChangeAspect="1"/>
          </p:cNvPicPr>
          <p:nvPr userDrawn="1"/>
        </p:nvPicPr>
        <p:blipFill>
          <a:blip r:embed="rId24"/>
          <a:stretch>
            <a:fillRect/>
          </a:stretch>
        </p:blipFill>
        <p:spPr>
          <a:xfrm>
            <a:off x="11212285" y="6405254"/>
            <a:ext cx="754179" cy="384484"/>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D7889D60-3103-E54C-9167-2287BEE5C81A}"/>
              </a:ext>
            </a:extLst>
          </p:cNvPr>
          <p:cNvSpPr txBox="1"/>
          <p:nvPr userDrawn="1"/>
        </p:nvSpPr>
        <p:spPr>
          <a:xfrm>
            <a:off x="5193275" y="6449514"/>
            <a:ext cx="2248372"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aseline="0" dirty="0" smtClean="0">
                <a:solidFill>
                  <a:schemeClr val="tx1"/>
                </a:solidFill>
                <a:effectLst/>
              </a:rPr>
              <a:t>DTP Education Solutions </a:t>
            </a:r>
            <a:endParaRPr lang="en-US" sz="1600" dirty="0">
              <a:solidFill>
                <a:schemeClr val="tx1"/>
              </a:solidFill>
              <a:effectLst/>
            </a:endParaRPr>
          </a:p>
        </p:txBody>
      </p:sp>
    </p:spTree>
    <p:extLst>
      <p:ext uri="{BB962C8B-B14F-4D97-AF65-F5344CB8AC3E}">
        <p14:creationId xmlns:p14="http://schemas.microsoft.com/office/powerpoint/2010/main" val="4227081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8" r:id="rId13"/>
    <p:sldLayoutId id="2147483674" r:id="rId14"/>
    <p:sldLayoutId id="2147483675" r:id="rId15"/>
    <p:sldLayoutId id="2147483679" r:id="rId16"/>
    <p:sldLayoutId id="2147483681" r:id="rId17"/>
    <p:sldLayoutId id="2147483689" r:id="rId18"/>
    <p:sldLayoutId id="2147483690" r:id="rId19"/>
    <p:sldLayoutId id="2147483691" r:id="rId20"/>
    <p:sldLayoutId id="2147483695" r:id="rId2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16638"/>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6"/>
            <a:ext cx="764953"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prstClr val="white"/>
                </a:solidFill>
              </a:rPr>
              <a:t>Unit </a:t>
            </a:r>
            <a:r>
              <a:rPr lang="en-US" b="1" dirty="0" smtClean="0">
                <a:solidFill>
                  <a:prstClr val="white"/>
                </a:solidFill>
              </a:rPr>
              <a:t>8</a:t>
            </a:r>
            <a:endParaRPr lang="en-US" b="1" dirty="0">
              <a:solidFill>
                <a:prstClr val="white"/>
              </a:solidFill>
            </a:endParaRP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dirty="0" err="1">
                <a:solidFill>
                  <a:prstClr val="white"/>
                </a:solidFill>
              </a:rPr>
              <a:t>Tiếng</a:t>
            </a:r>
            <a:r>
              <a:rPr lang="en-US" sz="1400" dirty="0">
                <a:solidFill>
                  <a:prstClr val="white"/>
                </a:solidFill>
              </a:rPr>
              <a:t> Anh 7 </a:t>
            </a:r>
            <a:r>
              <a:rPr lang="en-US" sz="1400" dirty="0" err="1">
                <a:solidFill>
                  <a:prstClr val="white"/>
                </a:solidFill>
              </a:rPr>
              <a:t>i</a:t>
            </a:r>
            <a:r>
              <a:rPr lang="en-US" sz="1400" dirty="0">
                <a:solidFill>
                  <a:prstClr val="white"/>
                </a:solidFill>
              </a:rPr>
              <a:t>-Learn Smart World </a:t>
            </a: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11" name="TextBox 9">
            <a:extLst>
              <a:ext uri="{FF2B5EF4-FFF2-40B4-BE49-F238E27FC236}">
                <a16:creationId xmlns:a16="http://schemas.microsoft.com/office/drawing/2014/main" id="{F8209CA5-E240-40B6-BCE5-62C12A4DBBF5}"/>
              </a:ext>
            </a:extLst>
          </p:cNvPr>
          <p:cNvSpPr txBox="1"/>
          <p:nvPr userDrawn="1"/>
        </p:nvSpPr>
        <p:spPr>
          <a:xfrm>
            <a:off x="10863258" y="-42752"/>
            <a:ext cx="1175322"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prstClr val="white"/>
                </a:solidFill>
              </a:rPr>
              <a:t>Lesson </a:t>
            </a:r>
            <a:r>
              <a:rPr lang="en-US" b="1" dirty="0" smtClean="0">
                <a:solidFill>
                  <a:prstClr val="white"/>
                </a:solidFill>
              </a:rPr>
              <a:t>1.1</a:t>
            </a:r>
            <a:endParaRPr lang="en-US" b="1" dirty="0">
              <a:solidFill>
                <a:prstClr val="white"/>
              </a:solidFill>
            </a:endParaRPr>
          </a:p>
        </p:txBody>
      </p:sp>
    </p:spTree>
    <p:extLst>
      <p:ext uri="{BB962C8B-B14F-4D97-AF65-F5344CB8AC3E}">
        <p14:creationId xmlns:p14="http://schemas.microsoft.com/office/powerpoint/2010/main" val="2132849490"/>
      </p:ext>
    </p:extLst>
  </p:cSld>
  <p:clrMap bg1="lt1" tx1="dk1" bg2="lt2" tx2="dk2" accent1="accent1" accent2="accent2" accent3="accent3" accent4="accent4" accent5="accent5" accent6="accent6" hlink="hlink" folHlink="folHlink"/>
  <p:sldLayoutIdLst>
    <p:sldLayoutId id="2147483693" r:id="rId1"/>
    <p:sldLayoutId id="2147483694" r:id="rId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audio" Target="../media/media4.mp3"/><Relationship Id="rId13" Type="http://schemas.microsoft.com/office/2007/relationships/media" Target="../media/media7.mp3"/><Relationship Id="rId18" Type="http://schemas.openxmlformats.org/officeDocument/2006/relationships/audio" Target="../media/media9.mp3"/><Relationship Id="rId26" Type="http://schemas.openxmlformats.org/officeDocument/2006/relationships/audio" Target="../media/media13.mp3"/><Relationship Id="rId3" Type="http://schemas.microsoft.com/office/2007/relationships/media" Target="../media/media2.mp3"/><Relationship Id="rId21" Type="http://schemas.microsoft.com/office/2007/relationships/media" Target="../media/media11.mp3"/><Relationship Id="rId7" Type="http://schemas.microsoft.com/office/2007/relationships/media" Target="../media/media4.mp3"/><Relationship Id="rId12" Type="http://schemas.openxmlformats.org/officeDocument/2006/relationships/audio" Target="../media/media6.mp3"/><Relationship Id="rId17" Type="http://schemas.microsoft.com/office/2007/relationships/media" Target="../media/media9.mp3"/><Relationship Id="rId25" Type="http://schemas.microsoft.com/office/2007/relationships/media" Target="../media/media13.mp3"/><Relationship Id="rId2" Type="http://schemas.openxmlformats.org/officeDocument/2006/relationships/audio" Target="../media/media1.mp3"/><Relationship Id="rId16" Type="http://schemas.openxmlformats.org/officeDocument/2006/relationships/audio" Target="../media/media8.mp3"/><Relationship Id="rId20" Type="http://schemas.openxmlformats.org/officeDocument/2006/relationships/audio" Target="../media/media10.mp3"/><Relationship Id="rId29" Type="http://schemas.openxmlformats.org/officeDocument/2006/relationships/slideLayout" Target="../slideLayouts/slideLayout14.xml"/><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24" Type="http://schemas.openxmlformats.org/officeDocument/2006/relationships/audio" Target="../media/media12.mp3"/><Relationship Id="rId5" Type="http://schemas.microsoft.com/office/2007/relationships/media" Target="../media/media3.mp3"/><Relationship Id="rId15" Type="http://schemas.microsoft.com/office/2007/relationships/media" Target="../media/media8.mp3"/><Relationship Id="rId23" Type="http://schemas.microsoft.com/office/2007/relationships/media" Target="../media/media12.mp3"/><Relationship Id="rId28" Type="http://schemas.openxmlformats.org/officeDocument/2006/relationships/audio" Target="../media/media14.mp3"/><Relationship Id="rId10" Type="http://schemas.openxmlformats.org/officeDocument/2006/relationships/audio" Target="../media/media5.mp3"/><Relationship Id="rId19" Type="http://schemas.microsoft.com/office/2007/relationships/media" Target="../media/media10.mp3"/><Relationship Id="rId31" Type="http://schemas.openxmlformats.org/officeDocument/2006/relationships/image" Target="../media/image20.png"/><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audio" Target="../media/media7.mp3"/><Relationship Id="rId22" Type="http://schemas.openxmlformats.org/officeDocument/2006/relationships/audio" Target="../media/media11.mp3"/><Relationship Id="rId27" Type="http://schemas.microsoft.com/office/2007/relationships/media" Target="../media/media14.mp3"/><Relationship Id="rId30"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5.mp3"/><Relationship Id="rId1" Type="http://schemas.microsoft.com/office/2007/relationships/media" Target="../media/media15.mp3"/><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5.mp3"/><Relationship Id="rId1" Type="http://schemas.microsoft.com/office/2007/relationships/media" Target="../media/media15.mp3"/><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2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5.mp3"/><Relationship Id="rId1" Type="http://schemas.microsoft.com/office/2007/relationships/media" Target="../media/media15.mp3"/><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5.mp3"/><Relationship Id="rId1" Type="http://schemas.microsoft.com/office/2007/relationships/media" Target="../media/media15.mp3"/><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20.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4.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232608" cy="6858000"/>
          </a:xfrm>
          <a:prstGeom prst="rect">
            <a:avLst/>
          </a:prstGeom>
        </p:spPr>
      </p:pic>
      <p:sp>
        <p:nvSpPr>
          <p:cNvPr id="3" name="TextBox 2"/>
          <p:cNvSpPr txBox="1"/>
          <p:nvPr/>
        </p:nvSpPr>
        <p:spPr>
          <a:xfrm>
            <a:off x="6282727" y="3181530"/>
            <a:ext cx="5253486" cy="1569660"/>
          </a:xfrm>
          <a:prstGeom prst="rect">
            <a:avLst/>
          </a:prstGeom>
          <a:noFill/>
        </p:spPr>
        <p:txBody>
          <a:bodyPr wrap="square" rtlCol="0">
            <a:spAutoFit/>
          </a:bodyPr>
          <a:lstStyle/>
          <a:p>
            <a:pPr lvl="0" algn="ctr"/>
            <a:r>
              <a:rPr lang="en-US" sz="3200" b="1" dirty="0">
                <a:solidFill>
                  <a:srgbClr val="0070C0"/>
                </a:solidFill>
              </a:rPr>
              <a:t>Unit </a:t>
            </a:r>
            <a:r>
              <a:rPr lang="en-US" sz="3200" b="1" dirty="0" smtClean="0">
                <a:solidFill>
                  <a:srgbClr val="0070C0"/>
                </a:solidFill>
              </a:rPr>
              <a:t>1: Free Time</a:t>
            </a:r>
            <a:endParaRPr lang="en-US" sz="2000" b="1" dirty="0">
              <a:solidFill>
                <a:srgbClr val="0070C0"/>
              </a:solidFill>
            </a:endParaRPr>
          </a:p>
          <a:p>
            <a:pPr lvl="0" algn="ctr"/>
            <a:r>
              <a:rPr lang="en-US" sz="3200" b="1" dirty="0">
                <a:solidFill>
                  <a:srgbClr val="00B050"/>
                </a:solidFill>
              </a:rPr>
              <a:t>Lesson 1.1: </a:t>
            </a:r>
            <a:r>
              <a:rPr lang="en-US" sz="3200" b="1" dirty="0" smtClean="0">
                <a:solidFill>
                  <a:srgbClr val="00B050"/>
                </a:solidFill>
              </a:rPr>
              <a:t>Vocab </a:t>
            </a:r>
            <a:r>
              <a:rPr lang="en-US" sz="3200" b="1" dirty="0">
                <a:solidFill>
                  <a:srgbClr val="00B050"/>
                </a:solidFill>
              </a:rPr>
              <a:t>&amp; Reading</a:t>
            </a:r>
            <a:r>
              <a:rPr lang="en-US" sz="3200" dirty="0">
                <a:solidFill>
                  <a:prstClr val="black"/>
                </a:solidFill>
              </a:rPr>
              <a:t> </a:t>
            </a:r>
          </a:p>
          <a:p>
            <a:pPr lvl="0" algn="ctr"/>
            <a:r>
              <a:rPr lang="en-US" sz="3200" dirty="0" smtClean="0">
                <a:solidFill>
                  <a:srgbClr val="FF0000"/>
                </a:solidFill>
              </a:rPr>
              <a:t>Pages</a:t>
            </a:r>
            <a:r>
              <a:rPr lang="en-US" sz="3200" dirty="0" smtClean="0">
                <a:solidFill>
                  <a:prstClr val="black"/>
                </a:solidFill>
              </a:rPr>
              <a:t> </a:t>
            </a:r>
            <a:r>
              <a:rPr lang="en-US" sz="3200" dirty="0" smtClean="0">
                <a:solidFill>
                  <a:srgbClr val="FF0000"/>
                </a:solidFill>
              </a:rPr>
              <a:t>4 &amp; 5</a:t>
            </a:r>
            <a:endParaRPr lang="en-US" sz="3200" dirty="0">
              <a:solidFill>
                <a:srgbClr val="FF0000"/>
              </a:solidFill>
            </a:endParaRPr>
          </a:p>
        </p:txBody>
      </p:sp>
    </p:spTree>
    <p:extLst>
      <p:ext uri="{BB962C8B-B14F-4D97-AF65-F5344CB8AC3E}">
        <p14:creationId xmlns:p14="http://schemas.microsoft.com/office/powerpoint/2010/main" val="17726800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8166" y="586707"/>
            <a:ext cx="4667213" cy="646331"/>
          </a:xfrm>
          <a:prstGeom prst="rect">
            <a:avLst/>
          </a:prstGeom>
          <a:solidFill>
            <a:sysClr val="window" lastClr="FFFFFF"/>
          </a:solidFill>
          <a:ln>
            <a:noFill/>
          </a:ln>
          <a:effectLst>
            <a:outerShdw blurRad="50800" dist="38100" dir="5400000" algn="t" rotWithShape="0">
              <a:prstClr val="black">
                <a:alpha val="40000"/>
              </a:prst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1" u="none" strike="noStrike" kern="0" cap="none" spc="0" normalizeH="0" baseline="0" noProof="0" dirty="0" smtClean="0">
                <a:ln>
                  <a:noFill/>
                </a:ln>
                <a:solidFill>
                  <a:srgbClr val="0070C0"/>
                </a:solidFill>
                <a:effectLst/>
                <a:uLnTx/>
                <a:uFillTx/>
              </a:rPr>
              <a:t>a. Number the pictures.</a:t>
            </a:r>
          </a:p>
        </p:txBody>
      </p:sp>
      <p:sp>
        <p:nvSpPr>
          <p:cNvPr id="3" name="Rectangle 2"/>
          <p:cNvSpPr/>
          <p:nvPr/>
        </p:nvSpPr>
        <p:spPr>
          <a:xfrm>
            <a:off x="168166" y="1438331"/>
            <a:ext cx="3276370" cy="4524315"/>
          </a:xfrm>
          <a:prstGeom prst="rect">
            <a:avLst/>
          </a:prstGeom>
          <a:solidFill>
            <a:sysClr val="window" lastClr="FFFFFF"/>
          </a:solidFill>
          <a:ln>
            <a:noFill/>
          </a:ln>
          <a:effectLst>
            <a:outerShdw blurRad="50800" dist="38100" dir="5400000" algn="t" rotWithShape="0">
              <a:prstClr val="black">
                <a:alpha val="40000"/>
              </a:prstClr>
            </a:outerShdw>
          </a:effectLst>
        </p:spPr>
        <p:txBody>
          <a:bodyPr wrap="square">
            <a:spAutoFit/>
          </a:bodyPr>
          <a:lstStyle/>
          <a:p>
            <a:pPr lvl="0"/>
            <a:r>
              <a:rPr lang="en-US" sz="3600" i="1" dirty="0">
                <a:solidFill>
                  <a:srgbClr val="0070C0"/>
                </a:solidFill>
              </a:rPr>
              <a:t>1. chat</a:t>
            </a:r>
          </a:p>
          <a:p>
            <a:pPr lvl="0"/>
            <a:r>
              <a:rPr lang="en-US" sz="3600" i="1" dirty="0">
                <a:solidFill>
                  <a:srgbClr val="0070C0"/>
                </a:solidFill>
              </a:rPr>
              <a:t>2. fishing</a:t>
            </a:r>
          </a:p>
          <a:p>
            <a:pPr lvl="0"/>
            <a:r>
              <a:rPr lang="en-US" sz="3600" i="1" dirty="0">
                <a:solidFill>
                  <a:srgbClr val="0070C0"/>
                </a:solidFill>
              </a:rPr>
              <a:t>3. hang out</a:t>
            </a:r>
          </a:p>
          <a:p>
            <a:pPr lvl="0"/>
            <a:r>
              <a:rPr lang="en-US" sz="3600" i="1" dirty="0">
                <a:solidFill>
                  <a:srgbClr val="0070C0"/>
                </a:solidFill>
              </a:rPr>
              <a:t>4. jogging</a:t>
            </a:r>
          </a:p>
          <a:p>
            <a:pPr lvl="0"/>
            <a:r>
              <a:rPr lang="en-US" sz="3600" i="1" dirty="0">
                <a:solidFill>
                  <a:srgbClr val="0070C0"/>
                </a:solidFill>
              </a:rPr>
              <a:t>5. jewelry</a:t>
            </a:r>
          </a:p>
          <a:p>
            <a:pPr lvl="0"/>
            <a:r>
              <a:rPr lang="en-US" sz="3600" i="1" dirty="0">
                <a:solidFill>
                  <a:srgbClr val="0070C0"/>
                </a:solidFill>
              </a:rPr>
              <a:t>6. handball</a:t>
            </a:r>
          </a:p>
          <a:p>
            <a:pPr lvl="0"/>
            <a:r>
              <a:rPr lang="en-US" sz="3600" i="1" dirty="0">
                <a:solidFill>
                  <a:srgbClr val="0070C0"/>
                </a:solidFill>
              </a:rPr>
              <a:t>7. rock climbing</a:t>
            </a:r>
          </a:p>
          <a:p>
            <a:pPr lvl="0"/>
            <a:r>
              <a:rPr lang="en-US" sz="3600" i="1" dirty="0">
                <a:solidFill>
                  <a:srgbClr val="0070C0"/>
                </a:solidFill>
              </a:rPr>
              <a:t>8. board </a:t>
            </a:r>
            <a:r>
              <a:rPr lang="en-US" sz="3600" i="1" dirty="0" smtClean="0">
                <a:solidFill>
                  <a:srgbClr val="0070C0"/>
                </a:solidFill>
              </a:rPr>
              <a:t>games</a:t>
            </a:r>
            <a:endParaRPr lang="en-US" sz="3600" i="1" dirty="0">
              <a:solidFill>
                <a:srgbClr val="0070C0"/>
              </a:solidFill>
            </a:endParaRPr>
          </a:p>
        </p:txBody>
      </p:sp>
      <p:pic>
        <p:nvPicPr>
          <p:cNvPr id="4" name="Picture 3"/>
          <p:cNvPicPr>
            <a:picLocks noChangeAspect="1"/>
          </p:cNvPicPr>
          <p:nvPr/>
        </p:nvPicPr>
        <p:blipFill>
          <a:blip r:embed="rId2"/>
          <a:stretch>
            <a:fillRect/>
          </a:stretch>
        </p:blipFill>
        <p:spPr>
          <a:xfrm>
            <a:off x="4835379" y="586707"/>
            <a:ext cx="7254542" cy="1783903"/>
          </a:xfrm>
          <a:prstGeom prst="rect">
            <a:avLst/>
          </a:prstGeom>
        </p:spPr>
      </p:pic>
      <p:pic>
        <p:nvPicPr>
          <p:cNvPr id="6" name="Picture 5"/>
          <p:cNvPicPr>
            <a:picLocks noChangeAspect="1"/>
          </p:cNvPicPr>
          <p:nvPr/>
        </p:nvPicPr>
        <p:blipFill>
          <a:blip r:embed="rId3"/>
          <a:stretch>
            <a:fillRect/>
          </a:stretch>
        </p:blipFill>
        <p:spPr>
          <a:xfrm>
            <a:off x="4906920" y="2463689"/>
            <a:ext cx="7183001" cy="1878124"/>
          </a:xfrm>
          <a:prstGeom prst="rect">
            <a:avLst/>
          </a:prstGeom>
        </p:spPr>
      </p:pic>
      <p:pic>
        <p:nvPicPr>
          <p:cNvPr id="7" name="Picture 6"/>
          <p:cNvPicPr>
            <a:picLocks noChangeAspect="1"/>
          </p:cNvPicPr>
          <p:nvPr/>
        </p:nvPicPr>
        <p:blipFill>
          <a:blip r:embed="rId4"/>
          <a:stretch>
            <a:fillRect/>
          </a:stretch>
        </p:blipFill>
        <p:spPr>
          <a:xfrm>
            <a:off x="6084909" y="4434893"/>
            <a:ext cx="4827021" cy="1927456"/>
          </a:xfrm>
          <a:prstGeom prst="rect">
            <a:avLst/>
          </a:prstGeom>
        </p:spPr>
      </p:pic>
      <p:sp>
        <p:nvSpPr>
          <p:cNvPr id="8" name="TextBox 7"/>
          <p:cNvSpPr txBox="1"/>
          <p:nvPr/>
        </p:nvSpPr>
        <p:spPr>
          <a:xfrm>
            <a:off x="5113538" y="1770818"/>
            <a:ext cx="372862" cy="646331"/>
          </a:xfrm>
          <a:prstGeom prst="rect">
            <a:avLst/>
          </a:prstGeom>
          <a:noFill/>
        </p:spPr>
        <p:txBody>
          <a:bodyPr wrap="square" rtlCol="0">
            <a:spAutoFit/>
          </a:bodyPr>
          <a:lstStyle/>
          <a:p>
            <a:r>
              <a:rPr lang="en-US" sz="3600" b="1" dirty="0" smtClean="0">
                <a:solidFill>
                  <a:srgbClr val="FF0000"/>
                </a:solidFill>
              </a:rPr>
              <a:t>3</a:t>
            </a:r>
            <a:endParaRPr lang="en-US" sz="3600" b="1" dirty="0">
              <a:solidFill>
                <a:srgbClr val="FF0000"/>
              </a:solidFill>
            </a:endParaRPr>
          </a:p>
        </p:txBody>
      </p:sp>
      <p:sp>
        <p:nvSpPr>
          <p:cNvPr id="9" name="TextBox 8"/>
          <p:cNvSpPr txBox="1"/>
          <p:nvPr/>
        </p:nvSpPr>
        <p:spPr>
          <a:xfrm>
            <a:off x="6366769" y="5810910"/>
            <a:ext cx="372862" cy="646331"/>
          </a:xfrm>
          <a:prstGeom prst="rect">
            <a:avLst/>
          </a:prstGeom>
          <a:noFill/>
        </p:spPr>
        <p:txBody>
          <a:bodyPr wrap="square" rtlCol="0">
            <a:spAutoFit/>
          </a:bodyPr>
          <a:lstStyle/>
          <a:p>
            <a:r>
              <a:rPr lang="en-US" sz="3600" b="1" dirty="0" smtClean="0">
                <a:solidFill>
                  <a:srgbClr val="FF0000"/>
                </a:solidFill>
              </a:rPr>
              <a:t>4</a:t>
            </a:r>
            <a:endParaRPr lang="en-US" sz="3600" b="1" dirty="0">
              <a:solidFill>
                <a:srgbClr val="FF0000"/>
              </a:solidFill>
            </a:endParaRPr>
          </a:p>
        </p:txBody>
      </p:sp>
      <p:sp>
        <p:nvSpPr>
          <p:cNvPr id="10" name="TextBox 9"/>
          <p:cNvSpPr txBox="1"/>
          <p:nvPr/>
        </p:nvSpPr>
        <p:spPr>
          <a:xfrm>
            <a:off x="5132765" y="3737657"/>
            <a:ext cx="372862" cy="646331"/>
          </a:xfrm>
          <a:prstGeom prst="rect">
            <a:avLst/>
          </a:prstGeom>
          <a:noFill/>
        </p:spPr>
        <p:txBody>
          <a:bodyPr wrap="square" rtlCol="0">
            <a:spAutoFit/>
          </a:bodyPr>
          <a:lstStyle/>
          <a:p>
            <a:r>
              <a:rPr lang="en-US" sz="3600" b="1" dirty="0" smtClean="0">
                <a:solidFill>
                  <a:srgbClr val="FF0000"/>
                </a:solidFill>
              </a:rPr>
              <a:t>7</a:t>
            </a:r>
            <a:endParaRPr lang="en-US" sz="3600" b="1" dirty="0">
              <a:solidFill>
                <a:srgbClr val="FF0000"/>
              </a:solidFill>
            </a:endParaRPr>
          </a:p>
        </p:txBody>
      </p:sp>
      <p:sp>
        <p:nvSpPr>
          <p:cNvPr id="11" name="TextBox 10"/>
          <p:cNvSpPr txBox="1"/>
          <p:nvPr/>
        </p:nvSpPr>
        <p:spPr>
          <a:xfrm>
            <a:off x="10080594" y="3727935"/>
            <a:ext cx="372862" cy="646331"/>
          </a:xfrm>
          <a:prstGeom prst="rect">
            <a:avLst/>
          </a:prstGeom>
          <a:noFill/>
        </p:spPr>
        <p:txBody>
          <a:bodyPr wrap="square" rtlCol="0">
            <a:spAutoFit/>
          </a:bodyPr>
          <a:lstStyle/>
          <a:p>
            <a:r>
              <a:rPr lang="en-US" sz="3600" b="1" dirty="0">
                <a:solidFill>
                  <a:srgbClr val="FF0000"/>
                </a:solidFill>
              </a:rPr>
              <a:t>8</a:t>
            </a:r>
          </a:p>
        </p:txBody>
      </p:sp>
      <p:sp>
        <p:nvSpPr>
          <p:cNvPr id="12" name="TextBox 11"/>
          <p:cNvSpPr txBox="1"/>
          <p:nvPr/>
        </p:nvSpPr>
        <p:spPr>
          <a:xfrm>
            <a:off x="7605204" y="3760388"/>
            <a:ext cx="372862" cy="646331"/>
          </a:xfrm>
          <a:prstGeom prst="rect">
            <a:avLst/>
          </a:prstGeom>
          <a:noFill/>
        </p:spPr>
        <p:txBody>
          <a:bodyPr wrap="square" rtlCol="0">
            <a:spAutoFit/>
          </a:bodyPr>
          <a:lstStyle/>
          <a:p>
            <a:r>
              <a:rPr lang="en-US" sz="3600" b="1" dirty="0" smtClean="0">
                <a:solidFill>
                  <a:srgbClr val="FF0000"/>
                </a:solidFill>
              </a:rPr>
              <a:t>6</a:t>
            </a:r>
            <a:endParaRPr lang="en-US" sz="3600" b="1" dirty="0">
              <a:solidFill>
                <a:srgbClr val="FF0000"/>
              </a:solidFill>
            </a:endParaRPr>
          </a:p>
        </p:txBody>
      </p:sp>
      <p:sp>
        <p:nvSpPr>
          <p:cNvPr id="13" name="TextBox 12"/>
          <p:cNvSpPr txBox="1"/>
          <p:nvPr/>
        </p:nvSpPr>
        <p:spPr>
          <a:xfrm>
            <a:off x="7486843" y="1752452"/>
            <a:ext cx="372862" cy="646331"/>
          </a:xfrm>
          <a:prstGeom prst="rect">
            <a:avLst/>
          </a:prstGeom>
          <a:noFill/>
        </p:spPr>
        <p:txBody>
          <a:bodyPr wrap="square" rtlCol="0">
            <a:spAutoFit/>
          </a:bodyPr>
          <a:lstStyle/>
          <a:p>
            <a:r>
              <a:rPr lang="en-US" sz="3600" b="1" dirty="0" smtClean="0">
                <a:solidFill>
                  <a:srgbClr val="FF0000"/>
                </a:solidFill>
              </a:rPr>
              <a:t>5</a:t>
            </a:r>
            <a:endParaRPr lang="en-US" sz="3600" b="1" dirty="0">
              <a:solidFill>
                <a:srgbClr val="FF0000"/>
              </a:solidFill>
            </a:endParaRPr>
          </a:p>
        </p:txBody>
      </p:sp>
      <p:sp>
        <p:nvSpPr>
          <p:cNvPr id="14" name="TextBox 13"/>
          <p:cNvSpPr txBox="1"/>
          <p:nvPr/>
        </p:nvSpPr>
        <p:spPr>
          <a:xfrm>
            <a:off x="8914661" y="5815484"/>
            <a:ext cx="372862" cy="646331"/>
          </a:xfrm>
          <a:prstGeom prst="rect">
            <a:avLst/>
          </a:prstGeom>
          <a:noFill/>
        </p:spPr>
        <p:txBody>
          <a:bodyPr wrap="square" rtlCol="0">
            <a:spAutoFit/>
          </a:bodyPr>
          <a:lstStyle/>
          <a:p>
            <a:r>
              <a:rPr lang="en-US" sz="3600" b="1" dirty="0" smtClean="0">
                <a:solidFill>
                  <a:srgbClr val="FF0000"/>
                </a:solidFill>
              </a:rPr>
              <a:t>2</a:t>
            </a:r>
            <a:endParaRPr lang="en-US" sz="3600" b="1" dirty="0">
              <a:solidFill>
                <a:srgbClr val="FF0000"/>
              </a:solidFill>
            </a:endParaRPr>
          </a:p>
        </p:txBody>
      </p:sp>
      <p:cxnSp>
        <p:nvCxnSpPr>
          <p:cNvPr id="16" name="Straight Connector 15"/>
          <p:cNvCxnSpPr/>
          <p:nvPr/>
        </p:nvCxnSpPr>
        <p:spPr>
          <a:xfrm>
            <a:off x="772357" y="1770818"/>
            <a:ext cx="74572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91592" y="4004622"/>
            <a:ext cx="1216640" cy="296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730677" y="2370610"/>
            <a:ext cx="1192692" cy="591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730677" y="2911876"/>
            <a:ext cx="1533129" cy="1599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30677" y="3429107"/>
            <a:ext cx="1213532" cy="4206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735366" y="4545367"/>
            <a:ext cx="1528440" cy="12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730677" y="5078027"/>
            <a:ext cx="2385385" cy="115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72357" y="5641482"/>
            <a:ext cx="2343705" cy="2247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22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2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barn(inVertical)">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circle(in)">
                                      <p:cBhvr>
                                        <p:cTn id="27" dur="20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barn(inVertical)">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circle(in)">
                                      <p:cBhvr>
                                        <p:cTn id="37" dur="20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circle(in)">
                                      <p:cBhvr>
                                        <p:cTn id="47" dur="20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arn(inVertical)">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circle(in)">
                                      <p:cBhvr>
                                        <p:cTn id="57" dur="20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barn(inVertical)">
                                      <p:cBhvr>
                                        <p:cTn id="62" dur="500"/>
                                        <p:tgtEl>
                                          <p:spTgt spid="10"/>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circle(in)">
                                      <p:cBhvr>
                                        <p:cTn id="67" dur="20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11">
                                            <p:txEl>
                                              <p:pRg st="0" end="0"/>
                                            </p:txEl>
                                          </p:spTgt>
                                        </p:tgtEl>
                                        <p:attrNameLst>
                                          <p:attrName>style.visibility</p:attrName>
                                        </p:attrNameLst>
                                      </p:cBhvr>
                                      <p:to>
                                        <p:strVal val="visible"/>
                                      </p:to>
                                    </p:set>
                                    <p:animEffect transition="in" filter="barn(inVertical)">
                                      <p:cBhvr>
                                        <p:cTn id="72" dur="500"/>
                                        <p:tgtEl>
                                          <p:spTgt spid="11">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circle(in)">
                                      <p:cBhvr>
                                        <p:cTn id="7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4545" y="503853"/>
            <a:ext cx="11100315"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smtClean="0">
                <a:solidFill>
                  <a:srgbClr val="0070C0"/>
                </a:solidFill>
              </a:rPr>
              <a:t>Listen and repeat. </a:t>
            </a:r>
            <a:r>
              <a:rPr lang="en-US" sz="2400" b="1" i="1" dirty="0" smtClean="0">
                <a:solidFill>
                  <a:srgbClr val="0070C0"/>
                </a:solidFill>
              </a:rPr>
              <a:t>Click on each phrase to hear the sound</a:t>
            </a:r>
            <a:r>
              <a:rPr lang="en-US" sz="3600" b="1" i="1" dirty="0" smtClean="0">
                <a:solidFill>
                  <a:srgbClr val="0070C0"/>
                </a:solidFill>
              </a:rPr>
              <a:t>. </a:t>
            </a:r>
          </a:p>
        </p:txBody>
      </p:sp>
      <p:pic>
        <p:nvPicPr>
          <p:cNvPr id="3" name="bake cak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11580521" y="706505"/>
            <a:ext cx="487363" cy="487363"/>
          </a:xfrm>
          <a:prstGeom prst="rect">
            <a:avLst/>
          </a:prstGeom>
        </p:spPr>
      </p:pic>
      <p:pic>
        <p:nvPicPr>
          <p:cNvPr id="4" name="build model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1"/>
          <a:stretch>
            <a:fillRect/>
          </a:stretch>
        </p:blipFill>
        <p:spPr>
          <a:xfrm>
            <a:off x="11580520" y="706504"/>
            <a:ext cx="487363" cy="487363"/>
          </a:xfrm>
          <a:prstGeom prst="rect">
            <a:avLst/>
          </a:prstGeom>
        </p:spPr>
      </p:pic>
      <p:pic>
        <p:nvPicPr>
          <p:cNvPr id="5" name="collect soccer stickers">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31"/>
          <a:stretch>
            <a:fillRect/>
          </a:stretch>
        </p:blipFill>
        <p:spPr>
          <a:xfrm>
            <a:off x="11563415" y="706504"/>
            <a:ext cx="487363" cy="487363"/>
          </a:xfrm>
          <a:prstGeom prst="rect">
            <a:avLst/>
          </a:prstGeom>
        </p:spPr>
      </p:pic>
      <p:pic>
        <p:nvPicPr>
          <p:cNvPr id="6" name="make vlogs">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31"/>
          <a:stretch>
            <a:fillRect/>
          </a:stretch>
        </p:blipFill>
        <p:spPr>
          <a:xfrm>
            <a:off x="11597625" y="713469"/>
            <a:ext cx="487363" cy="487363"/>
          </a:xfrm>
          <a:prstGeom prst="rect">
            <a:avLst/>
          </a:prstGeom>
        </p:spPr>
      </p:pic>
      <p:pic>
        <p:nvPicPr>
          <p:cNvPr id="7" name="play online games">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31"/>
          <a:stretch>
            <a:fillRect/>
          </a:stretch>
        </p:blipFill>
        <p:spPr>
          <a:xfrm>
            <a:off x="11589072" y="699540"/>
            <a:ext cx="487363" cy="487363"/>
          </a:xfrm>
          <a:prstGeom prst="rect">
            <a:avLst/>
          </a:prstGeom>
        </p:spPr>
      </p:pic>
      <p:pic>
        <p:nvPicPr>
          <p:cNvPr id="8" name="read comics">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31"/>
          <a:stretch>
            <a:fillRect/>
          </a:stretch>
        </p:blipFill>
        <p:spPr>
          <a:xfrm>
            <a:off x="11571966" y="685611"/>
            <a:ext cx="487363" cy="487363"/>
          </a:xfrm>
          <a:prstGeom prst="rect">
            <a:avLst/>
          </a:prstGeom>
        </p:spPr>
      </p:pic>
      <p:sp>
        <p:nvSpPr>
          <p:cNvPr id="9" name="TextBox 8"/>
          <p:cNvSpPr txBox="1"/>
          <p:nvPr/>
        </p:nvSpPr>
        <p:spPr>
          <a:xfrm>
            <a:off x="486018" y="4327185"/>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solidFill>
                  <a:srgbClr val="0070C0"/>
                </a:solidFill>
              </a:rPr>
              <a:t>h</a:t>
            </a:r>
            <a:r>
              <a:rPr lang="en-US" sz="3600" i="1" dirty="0" smtClean="0">
                <a:solidFill>
                  <a:srgbClr val="0070C0"/>
                </a:solidFill>
              </a:rPr>
              <a:t>andball </a:t>
            </a:r>
            <a:r>
              <a:rPr lang="vi-VN" sz="2400" dirty="0" smtClean="0">
                <a:latin typeface="Calibri" panose="020F0502020204030204" pitchFamily="34" charset="0"/>
                <a:cs typeface="Calibri" panose="020F0502020204030204" pitchFamily="34" charset="0"/>
              </a:rPr>
              <a:t>(</a:t>
            </a:r>
            <a:r>
              <a:rPr lang="en-US" sz="2400" dirty="0">
                <a:latin typeface="Calibri" panose="020F0502020204030204" pitchFamily="34" charset="0"/>
                <a:cs typeface="Calibri" panose="020F0502020204030204" pitchFamily="34" charset="0"/>
              </a:rPr>
              <a:t>n</a:t>
            </a:r>
            <a:r>
              <a:rPr lang="vi-VN" sz="2400" dirty="0" smtClean="0">
                <a:latin typeface="Calibri" panose="020F0502020204030204" pitchFamily="34" charset="0"/>
                <a:cs typeface="Calibri" panose="020F0502020204030204" pitchFamily="34" charset="0"/>
              </a:rPr>
              <a:t>) /</a:t>
            </a:r>
            <a:r>
              <a:rPr lang="vi-VN" sz="2400" dirty="0" smtClean="0">
                <a:solidFill>
                  <a:srgbClr val="FF0000"/>
                </a:solidFill>
                <a:latin typeface="Calibri" panose="020F0502020204030204" pitchFamily="34" charset="0"/>
                <a:cs typeface="Calibri" panose="020F0502020204030204" pitchFamily="34" charset="0"/>
              </a:rPr>
              <a:t>ˈhændbɔːl</a:t>
            </a:r>
            <a:r>
              <a:rPr lang="vi-VN" sz="2400" dirty="0" smtClean="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(môn thể thao) bóng </a:t>
            </a:r>
            <a:r>
              <a:rPr lang="vi-VN" sz="2400" dirty="0" smtClean="0">
                <a:latin typeface="Calibri" panose="020F0502020204030204" pitchFamily="34" charset="0"/>
                <a:cs typeface="Calibri" panose="020F0502020204030204" pitchFamily="34" charset="0"/>
              </a:rPr>
              <a:t>né</a:t>
            </a:r>
            <a:r>
              <a:rPr lang="en-US" sz="2400" dirty="0" smtClean="0">
                <a:latin typeface="Calibri" panose="020F0502020204030204" pitchFamily="34" charset="0"/>
                <a:cs typeface="Calibri" panose="020F0502020204030204" pitchFamily="34" charset="0"/>
              </a:rPr>
              <a:t>m</a:t>
            </a:r>
            <a:endParaRPr lang="en-US" sz="2400" i="1" dirty="0">
              <a:solidFill>
                <a:srgbClr val="0070C0"/>
              </a:solidFill>
              <a:latin typeface="Calibri" panose="020F0502020204030204" pitchFamily="34" charset="0"/>
              <a:cs typeface="Calibri" panose="020F0502020204030204" pitchFamily="34" charset="0"/>
            </a:endParaRPr>
          </a:p>
        </p:txBody>
      </p:sp>
      <p:sp>
        <p:nvSpPr>
          <p:cNvPr id="10" name="TextBox 9"/>
          <p:cNvSpPr txBox="1"/>
          <p:nvPr/>
        </p:nvSpPr>
        <p:spPr>
          <a:xfrm>
            <a:off x="472817" y="3701803"/>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solidFill>
                  <a:srgbClr val="0070C0"/>
                </a:solidFill>
              </a:rPr>
              <a:t>j</a:t>
            </a:r>
            <a:r>
              <a:rPr lang="en-US" sz="3600" i="1" dirty="0" smtClean="0">
                <a:solidFill>
                  <a:srgbClr val="0070C0"/>
                </a:solidFill>
              </a:rPr>
              <a:t>ewelry </a:t>
            </a:r>
            <a:r>
              <a:rPr lang="vi-VN" sz="2400" dirty="0" smtClean="0">
                <a:latin typeface="Calibri" panose="020F0502020204030204" pitchFamily="34" charset="0"/>
                <a:cs typeface="Calibri" panose="020F0502020204030204" pitchFamily="34" charset="0"/>
              </a:rPr>
              <a:t>(</a:t>
            </a:r>
            <a:r>
              <a:rPr lang="en-US" sz="2400" dirty="0" smtClean="0">
                <a:latin typeface="Calibri" panose="020F0502020204030204" pitchFamily="34" charset="0"/>
                <a:cs typeface="Calibri" panose="020F0502020204030204" pitchFamily="34" charset="0"/>
              </a:rPr>
              <a:t>n</a:t>
            </a:r>
            <a:r>
              <a:rPr lang="vi-VN" sz="2400" dirty="0" smtClean="0">
                <a:latin typeface="Calibri" panose="020F0502020204030204" pitchFamily="34" charset="0"/>
                <a:cs typeface="Calibri" panose="020F0502020204030204" pitchFamily="34" charset="0"/>
              </a:rPr>
              <a:t>) /</a:t>
            </a:r>
            <a:r>
              <a:rPr lang="vi-VN" sz="2400" dirty="0" smtClean="0">
                <a:solidFill>
                  <a:srgbClr val="FF0000"/>
                </a:solidFill>
                <a:latin typeface="Calibri" panose="020F0502020204030204" pitchFamily="34" charset="0"/>
                <a:cs typeface="Calibri" panose="020F0502020204030204" pitchFamily="34" charset="0"/>
              </a:rPr>
              <a:t>ˈdʒuːəlri</a:t>
            </a:r>
            <a:r>
              <a:rPr lang="vi-VN" sz="2400" dirty="0" smtClean="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đồ trang sức</a:t>
            </a:r>
            <a:endParaRPr lang="en-US" sz="2400" i="1" dirty="0">
              <a:solidFill>
                <a:srgbClr val="0070C0"/>
              </a:solidFill>
              <a:latin typeface="Calibri" panose="020F0502020204030204" pitchFamily="34" charset="0"/>
              <a:cs typeface="Calibri" panose="020F0502020204030204" pitchFamily="34" charset="0"/>
            </a:endParaRPr>
          </a:p>
        </p:txBody>
      </p:sp>
      <p:sp>
        <p:nvSpPr>
          <p:cNvPr id="11" name="TextBox 10"/>
          <p:cNvSpPr txBox="1"/>
          <p:nvPr/>
        </p:nvSpPr>
        <p:spPr>
          <a:xfrm>
            <a:off x="472817" y="3066032"/>
            <a:ext cx="11371226"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solidFill>
                  <a:srgbClr val="0070C0"/>
                </a:solidFill>
              </a:rPr>
              <a:t>j</a:t>
            </a:r>
            <a:r>
              <a:rPr lang="en-US" sz="3600" i="1" dirty="0" smtClean="0">
                <a:solidFill>
                  <a:srgbClr val="0070C0"/>
                </a:solidFill>
              </a:rPr>
              <a:t>ogging </a:t>
            </a:r>
            <a:r>
              <a:rPr lang="en-US" sz="2400" dirty="0" smtClean="0"/>
              <a:t>(n) /</a:t>
            </a:r>
            <a:r>
              <a:rPr lang="en-US" sz="2400" dirty="0" smtClean="0">
                <a:solidFill>
                  <a:srgbClr val="FF0000"/>
                </a:solidFill>
              </a:rPr>
              <a:t>ˈ</a:t>
            </a:r>
            <a:r>
              <a:rPr lang="en-US" sz="2400" dirty="0" err="1" smtClean="0">
                <a:solidFill>
                  <a:srgbClr val="FF0000"/>
                </a:solidFill>
              </a:rPr>
              <a:t>dʒɑːɡɪŋ</a:t>
            </a:r>
            <a:r>
              <a:rPr lang="en-US" sz="2400" dirty="0" smtClean="0"/>
              <a:t>/ </a:t>
            </a:r>
            <a:r>
              <a:rPr lang="en-US" sz="2400" dirty="0"/>
              <a:t>(</a:t>
            </a:r>
            <a:r>
              <a:rPr lang="en-US" sz="2400" dirty="0" err="1"/>
              <a:t>hoạt</a:t>
            </a:r>
            <a:r>
              <a:rPr lang="en-US" sz="2400" dirty="0"/>
              <a:t> </a:t>
            </a:r>
            <a:r>
              <a:rPr lang="en-US" sz="2400" dirty="0" err="1"/>
              <a:t>động</a:t>
            </a:r>
            <a:r>
              <a:rPr lang="en-US" sz="2400" dirty="0"/>
              <a:t>) </a:t>
            </a:r>
            <a:r>
              <a:rPr lang="en-US" sz="2400" dirty="0" err="1"/>
              <a:t>chạy</a:t>
            </a:r>
            <a:r>
              <a:rPr lang="en-US" sz="2400" dirty="0"/>
              <a:t> </a:t>
            </a:r>
            <a:r>
              <a:rPr lang="en-US" sz="2400" dirty="0" err="1"/>
              <a:t>bộ</a:t>
            </a:r>
            <a:r>
              <a:rPr lang="en-US" sz="2400" dirty="0"/>
              <a:t> </a:t>
            </a:r>
            <a:r>
              <a:rPr lang="en-US" sz="2400" dirty="0" err="1"/>
              <a:t>nhẹ</a:t>
            </a:r>
            <a:endParaRPr lang="en-US" sz="2400" i="1" dirty="0">
              <a:solidFill>
                <a:srgbClr val="0070C0"/>
              </a:solidFill>
            </a:endParaRPr>
          </a:p>
        </p:txBody>
      </p:sp>
      <p:sp>
        <p:nvSpPr>
          <p:cNvPr id="12" name="TextBox 11"/>
          <p:cNvSpPr txBox="1"/>
          <p:nvPr/>
        </p:nvSpPr>
        <p:spPr>
          <a:xfrm>
            <a:off x="467424" y="2386274"/>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solidFill>
                  <a:srgbClr val="0070C0"/>
                </a:solidFill>
              </a:rPr>
              <a:t>h</a:t>
            </a:r>
            <a:r>
              <a:rPr lang="en-US" sz="3600" i="1" dirty="0" smtClean="0">
                <a:solidFill>
                  <a:srgbClr val="0070C0"/>
                </a:solidFill>
              </a:rPr>
              <a:t>ang out </a:t>
            </a:r>
            <a:r>
              <a:rPr lang="en-US" sz="2400" dirty="0" smtClean="0"/>
              <a:t>(v </a:t>
            </a:r>
            <a:r>
              <a:rPr lang="en-US" sz="2400" dirty="0" err="1"/>
              <a:t>phr</a:t>
            </a:r>
            <a:r>
              <a:rPr lang="en-US" sz="2400" dirty="0"/>
              <a:t>) </a:t>
            </a:r>
            <a:r>
              <a:rPr lang="en-US" sz="2400" dirty="0" smtClean="0"/>
              <a:t>/</a:t>
            </a:r>
            <a:r>
              <a:rPr lang="en-US" sz="2400" dirty="0" err="1" smtClean="0">
                <a:solidFill>
                  <a:srgbClr val="FF0000"/>
                </a:solidFill>
              </a:rPr>
              <a:t>hæŋ</a:t>
            </a:r>
            <a:r>
              <a:rPr lang="en-US" sz="2400" dirty="0" smtClean="0">
                <a:solidFill>
                  <a:srgbClr val="FF0000"/>
                </a:solidFill>
              </a:rPr>
              <a:t> </a:t>
            </a:r>
            <a:r>
              <a:rPr lang="en-US" sz="2400" dirty="0" err="1" smtClean="0">
                <a:solidFill>
                  <a:srgbClr val="FF0000"/>
                </a:solidFill>
              </a:rPr>
              <a:t>aʊt</a:t>
            </a:r>
            <a:r>
              <a:rPr lang="en-US" sz="2400" dirty="0" smtClean="0"/>
              <a:t>/ </a:t>
            </a:r>
            <a:r>
              <a:rPr lang="vi-VN" sz="2400" dirty="0"/>
              <a:t>gặp gỡ bạn bè, đi </a:t>
            </a:r>
            <a:r>
              <a:rPr lang="vi-VN" sz="2400" dirty="0" smtClean="0"/>
              <a:t>chơ</a:t>
            </a:r>
            <a:r>
              <a:rPr lang="en-US" sz="2400" dirty="0" err="1" smtClean="0"/>
              <a:t>i</a:t>
            </a:r>
            <a:endParaRPr lang="en-US" sz="2400" dirty="0" smtClean="0">
              <a:latin typeface="Calibri" panose="020F0502020204030204" pitchFamily="34" charset="0"/>
              <a:cs typeface="Calibri" panose="020F0502020204030204" pitchFamily="34" charset="0"/>
            </a:endParaRPr>
          </a:p>
        </p:txBody>
      </p:sp>
      <p:sp>
        <p:nvSpPr>
          <p:cNvPr id="13" name="TextBox 12"/>
          <p:cNvSpPr txBox="1"/>
          <p:nvPr/>
        </p:nvSpPr>
        <p:spPr>
          <a:xfrm>
            <a:off x="477190" y="1754955"/>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smtClean="0">
                <a:solidFill>
                  <a:srgbClr val="0070C0"/>
                </a:solidFill>
              </a:rPr>
              <a:t>fishing </a:t>
            </a:r>
            <a:r>
              <a:rPr lang="vi-VN" sz="2400" dirty="0" smtClean="0">
                <a:latin typeface="Calibri" panose="020F0502020204030204" pitchFamily="34" charset="0"/>
                <a:cs typeface="Calibri" panose="020F0502020204030204" pitchFamily="34" charset="0"/>
              </a:rPr>
              <a:t>(</a:t>
            </a:r>
            <a:r>
              <a:rPr lang="en-US" sz="2400" dirty="0" smtClean="0">
                <a:latin typeface="Calibri" panose="020F0502020204030204" pitchFamily="34" charset="0"/>
                <a:cs typeface="Calibri" panose="020F0502020204030204" pitchFamily="34" charset="0"/>
              </a:rPr>
              <a:t>n</a:t>
            </a:r>
            <a:r>
              <a:rPr lang="vi-VN" sz="2400" dirty="0" smtClean="0">
                <a:latin typeface="Calibri" panose="020F0502020204030204" pitchFamily="34" charset="0"/>
                <a:cs typeface="Calibri" panose="020F0502020204030204" pitchFamily="34" charset="0"/>
              </a:rPr>
              <a:t>) /</a:t>
            </a:r>
            <a:r>
              <a:rPr lang="vi-VN" sz="2400" dirty="0" smtClean="0">
                <a:solidFill>
                  <a:srgbClr val="FF0000"/>
                </a:solidFill>
                <a:latin typeface="Calibri" panose="020F0502020204030204" pitchFamily="34" charset="0"/>
                <a:cs typeface="Calibri" panose="020F0502020204030204" pitchFamily="34" charset="0"/>
              </a:rPr>
              <a:t>ˈfɪʃɪŋ</a:t>
            </a:r>
            <a:r>
              <a:rPr lang="vi-VN" sz="2400" dirty="0">
                <a:latin typeface="Calibri" panose="020F0502020204030204" pitchFamily="34" charset="0"/>
                <a:cs typeface="Calibri" panose="020F0502020204030204" pitchFamily="34" charset="0"/>
              </a:rPr>
              <a:t>/ câu cá</a:t>
            </a:r>
            <a:endParaRPr lang="en-US" sz="2400" i="1" dirty="0">
              <a:solidFill>
                <a:srgbClr val="0070C0"/>
              </a:solidFill>
              <a:latin typeface="Calibri" panose="020F0502020204030204" pitchFamily="34" charset="0"/>
              <a:cs typeface="Calibri" panose="020F0502020204030204" pitchFamily="34" charset="0"/>
            </a:endParaRPr>
          </a:p>
        </p:txBody>
      </p:sp>
      <p:sp>
        <p:nvSpPr>
          <p:cNvPr id="14" name="TextBox 13"/>
          <p:cNvSpPr txBox="1"/>
          <p:nvPr/>
        </p:nvSpPr>
        <p:spPr>
          <a:xfrm>
            <a:off x="461667" y="1132025"/>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smtClean="0">
                <a:solidFill>
                  <a:srgbClr val="0070C0"/>
                </a:solidFill>
              </a:rPr>
              <a:t>chat </a:t>
            </a:r>
            <a:r>
              <a:rPr lang="en-US" sz="2400" dirty="0" smtClean="0"/>
              <a:t>(v) </a:t>
            </a:r>
            <a:r>
              <a:rPr lang="en-US" sz="2400" dirty="0" smtClean="0">
                <a:solidFill>
                  <a:srgbClr val="FF0000"/>
                </a:solidFill>
              </a:rPr>
              <a:t>/</a:t>
            </a:r>
            <a:r>
              <a:rPr lang="en-US" sz="2400" dirty="0" err="1">
                <a:solidFill>
                  <a:srgbClr val="FF0000"/>
                </a:solidFill>
              </a:rPr>
              <a:t>tʃæt</a:t>
            </a:r>
            <a:r>
              <a:rPr lang="en-US" sz="2400" dirty="0" smtClean="0">
                <a:solidFill>
                  <a:srgbClr val="FF0000"/>
                </a:solidFill>
              </a:rPr>
              <a:t>/</a:t>
            </a:r>
            <a:r>
              <a:rPr lang="en-US" sz="2400" dirty="0"/>
              <a:t> </a:t>
            </a:r>
            <a:r>
              <a:rPr lang="en-US" sz="2400" dirty="0" err="1"/>
              <a:t>trò</a:t>
            </a:r>
            <a:r>
              <a:rPr lang="en-US" sz="2400" dirty="0"/>
              <a:t> </a:t>
            </a:r>
            <a:r>
              <a:rPr lang="en-US" sz="2400" dirty="0" err="1"/>
              <a:t>chuyện</a:t>
            </a:r>
            <a:r>
              <a:rPr lang="en-US" sz="2400" dirty="0"/>
              <a:t>, </a:t>
            </a:r>
            <a:r>
              <a:rPr lang="en-US" sz="2400" dirty="0" err="1"/>
              <a:t>tán</a:t>
            </a:r>
            <a:r>
              <a:rPr lang="en-US" sz="2400" dirty="0"/>
              <a:t> </a:t>
            </a:r>
            <a:r>
              <a:rPr lang="en-US" sz="2400" dirty="0" err="1" smtClean="0"/>
              <a:t>gẫu</a:t>
            </a:r>
            <a:endParaRPr lang="en-US" i="1" dirty="0">
              <a:solidFill>
                <a:srgbClr val="0070C0"/>
              </a:solidFill>
            </a:endParaRPr>
          </a:p>
        </p:txBody>
      </p:sp>
      <p:sp>
        <p:nvSpPr>
          <p:cNvPr id="15" name="Rectangle 14"/>
          <p:cNvSpPr/>
          <p:nvPr/>
        </p:nvSpPr>
        <p:spPr>
          <a:xfrm>
            <a:off x="11563415" y="503853"/>
            <a:ext cx="521573" cy="9050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86018" y="4983905"/>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solidFill>
                  <a:srgbClr val="0070C0"/>
                </a:solidFill>
              </a:rPr>
              <a:t>r</a:t>
            </a:r>
            <a:r>
              <a:rPr lang="en-US" sz="3600" i="1" dirty="0" smtClean="0">
                <a:solidFill>
                  <a:srgbClr val="0070C0"/>
                </a:solidFill>
              </a:rPr>
              <a:t>ock climbing </a:t>
            </a:r>
            <a:r>
              <a:rPr lang="vi-VN" sz="2400" dirty="0" smtClean="0">
                <a:latin typeface="Calibri" panose="020F0502020204030204" pitchFamily="34" charset="0"/>
                <a:cs typeface="Calibri" panose="020F0502020204030204" pitchFamily="34" charset="0"/>
              </a:rPr>
              <a:t>(</a:t>
            </a:r>
            <a:r>
              <a:rPr lang="en-US" sz="2400" dirty="0" smtClean="0">
                <a:latin typeface="Calibri" panose="020F0502020204030204" pitchFamily="34" charset="0"/>
                <a:cs typeface="Calibri" panose="020F0502020204030204" pitchFamily="34" charset="0"/>
              </a:rPr>
              <a:t>n</a:t>
            </a:r>
            <a:r>
              <a:rPr lang="vi-VN" sz="2400" dirty="0" smtClean="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phr) </a:t>
            </a:r>
            <a:r>
              <a:rPr lang="vi-VN" sz="2400" dirty="0" smtClean="0">
                <a:latin typeface="Calibri" panose="020F0502020204030204" pitchFamily="34" charset="0"/>
                <a:cs typeface="Calibri" panose="020F0502020204030204" pitchFamily="34" charset="0"/>
              </a:rPr>
              <a:t>/</a:t>
            </a:r>
            <a:r>
              <a:rPr lang="vi-VN" sz="2400" dirty="0" smtClean="0">
                <a:solidFill>
                  <a:srgbClr val="FF0000"/>
                </a:solidFill>
                <a:latin typeface="Calibri" panose="020F0502020204030204" pitchFamily="34" charset="0"/>
                <a:cs typeface="Calibri" panose="020F0502020204030204" pitchFamily="34" charset="0"/>
              </a:rPr>
              <a:t>ˈ</a:t>
            </a:r>
            <a:r>
              <a:rPr lang="vi-VN" sz="2400" dirty="0">
                <a:solidFill>
                  <a:srgbClr val="FF0000"/>
                </a:solidFill>
                <a:latin typeface="Calibri" panose="020F0502020204030204" pitchFamily="34" charset="0"/>
                <a:cs typeface="Calibri" panose="020F0502020204030204" pitchFamily="34" charset="0"/>
              </a:rPr>
              <a:t>rɑːk </a:t>
            </a:r>
            <a:r>
              <a:rPr lang="vi-VN" sz="2400" dirty="0" smtClean="0">
                <a:solidFill>
                  <a:srgbClr val="FF0000"/>
                </a:solidFill>
                <a:latin typeface="Calibri" panose="020F0502020204030204" pitchFamily="34" charset="0"/>
                <a:cs typeface="Calibri" panose="020F0502020204030204" pitchFamily="34" charset="0"/>
              </a:rPr>
              <a:t>klaɪmɪŋ</a:t>
            </a:r>
            <a:r>
              <a:rPr lang="vi-VN" sz="2400" dirty="0" smtClean="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(môn thể thao) leo núi đá</a:t>
            </a:r>
            <a:endParaRPr lang="en-US" sz="2400" i="1" dirty="0">
              <a:solidFill>
                <a:srgbClr val="0070C0"/>
              </a:solidFill>
              <a:latin typeface="Calibri" panose="020F0502020204030204" pitchFamily="34" charset="0"/>
              <a:cs typeface="Calibri" panose="020F0502020204030204" pitchFamily="34" charset="0"/>
            </a:endParaRPr>
          </a:p>
        </p:txBody>
      </p:sp>
      <p:sp>
        <p:nvSpPr>
          <p:cNvPr id="17" name="TextBox 16"/>
          <p:cNvSpPr txBox="1"/>
          <p:nvPr/>
        </p:nvSpPr>
        <p:spPr>
          <a:xfrm>
            <a:off x="486018" y="5648651"/>
            <a:ext cx="11371227"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solidFill>
                  <a:srgbClr val="0070C0"/>
                </a:solidFill>
              </a:rPr>
              <a:t>b</a:t>
            </a:r>
            <a:r>
              <a:rPr lang="en-US" sz="3600" i="1" dirty="0" smtClean="0">
                <a:solidFill>
                  <a:srgbClr val="0070C0"/>
                </a:solidFill>
              </a:rPr>
              <a:t>oard games </a:t>
            </a:r>
            <a:r>
              <a:rPr lang="vi-VN" sz="2400" dirty="0" smtClean="0">
                <a:latin typeface="Calibri" panose="020F0502020204030204" pitchFamily="34" charset="0"/>
                <a:cs typeface="Calibri" panose="020F0502020204030204" pitchFamily="34" charset="0"/>
              </a:rPr>
              <a:t>(</a:t>
            </a:r>
            <a:r>
              <a:rPr lang="en-US" sz="2400" dirty="0" smtClean="0">
                <a:latin typeface="Calibri" panose="020F0502020204030204" pitchFamily="34" charset="0"/>
                <a:cs typeface="Calibri" panose="020F0502020204030204" pitchFamily="34" charset="0"/>
              </a:rPr>
              <a:t>n</a:t>
            </a:r>
            <a:r>
              <a:rPr lang="vi-VN" sz="2400" dirty="0" smtClean="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phr) </a:t>
            </a:r>
            <a:r>
              <a:rPr lang="vi-VN" sz="2400" dirty="0" smtClean="0">
                <a:latin typeface="Calibri" panose="020F0502020204030204" pitchFamily="34" charset="0"/>
                <a:cs typeface="Calibri" panose="020F0502020204030204" pitchFamily="34" charset="0"/>
              </a:rPr>
              <a:t>/</a:t>
            </a:r>
            <a:r>
              <a:rPr lang="vi-VN" sz="2400" dirty="0" smtClean="0">
                <a:solidFill>
                  <a:srgbClr val="FF0000"/>
                </a:solidFill>
                <a:latin typeface="Calibri" panose="020F0502020204030204" pitchFamily="34" charset="0"/>
                <a:cs typeface="Calibri" panose="020F0502020204030204" pitchFamily="34" charset="0"/>
              </a:rPr>
              <a:t>ˈ</a:t>
            </a:r>
            <a:r>
              <a:rPr lang="vi-VN" sz="2400" dirty="0">
                <a:solidFill>
                  <a:srgbClr val="FF0000"/>
                </a:solidFill>
                <a:latin typeface="Calibri" panose="020F0502020204030204" pitchFamily="34" charset="0"/>
                <a:cs typeface="Calibri" panose="020F0502020204030204" pitchFamily="34" charset="0"/>
              </a:rPr>
              <a:t>bɔːrd </a:t>
            </a:r>
            <a:r>
              <a:rPr lang="vi-VN" sz="2400" dirty="0" smtClean="0">
                <a:solidFill>
                  <a:srgbClr val="FF0000"/>
                </a:solidFill>
                <a:latin typeface="Calibri" panose="020F0502020204030204" pitchFamily="34" charset="0"/>
                <a:cs typeface="Calibri" panose="020F0502020204030204" pitchFamily="34" charset="0"/>
              </a:rPr>
              <a:t>ɡeɪm</a:t>
            </a:r>
            <a:r>
              <a:rPr lang="vi-VN" sz="2400" dirty="0" smtClean="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trò chơi có bàn cờ </a:t>
            </a:r>
            <a:endParaRPr lang="en-US" sz="2400" i="1" dirty="0">
              <a:solidFill>
                <a:srgbClr val="0070C0"/>
              </a:solidFill>
              <a:latin typeface="Calibri" panose="020F0502020204030204" pitchFamily="34" charset="0"/>
              <a:cs typeface="Calibri" panose="020F0502020204030204" pitchFamily="34" charset="0"/>
            </a:endParaRPr>
          </a:p>
        </p:txBody>
      </p:sp>
      <p:pic>
        <p:nvPicPr>
          <p:cNvPr id="19" name="chat">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31"/>
          <a:stretch>
            <a:fillRect/>
          </a:stretch>
        </p:blipFill>
        <p:spPr>
          <a:xfrm>
            <a:off x="11353943" y="1295969"/>
            <a:ext cx="487363" cy="487363"/>
          </a:xfrm>
          <a:prstGeom prst="rect">
            <a:avLst/>
          </a:prstGeom>
        </p:spPr>
      </p:pic>
      <p:pic>
        <p:nvPicPr>
          <p:cNvPr id="20" name="fishing">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31"/>
          <a:stretch>
            <a:fillRect/>
          </a:stretch>
        </p:blipFill>
        <p:spPr>
          <a:xfrm>
            <a:off x="11353943" y="1872813"/>
            <a:ext cx="487363" cy="487363"/>
          </a:xfrm>
          <a:prstGeom prst="rect">
            <a:avLst/>
          </a:prstGeom>
        </p:spPr>
      </p:pic>
      <p:pic>
        <p:nvPicPr>
          <p:cNvPr id="21" name="hang out">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31"/>
          <a:stretch>
            <a:fillRect/>
          </a:stretch>
        </p:blipFill>
        <p:spPr>
          <a:xfrm>
            <a:off x="11311178" y="2545946"/>
            <a:ext cx="487363" cy="487363"/>
          </a:xfrm>
          <a:prstGeom prst="rect">
            <a:avLst/>
          </a:prstGeom>
        </p:spPr>
      </p:pic>
      <p:pic>
        <p:nvPicPr>
          <p:cNvPr id="22" name="jogging">
            <a:hlinkClick r:id="" action="ppaction://media"/>
          </p:cNvPr>
          <p:cNvPicPr>
            <a:picLocks noChangeAspect="1"/>
          </p:cNvPicPr>
          <p:nvPr>
            <a:audioFile r:link="rId20"/>
            <p:extLst>
              <p:ext uri="{DAA4B4D4-6D71-4841-9C94-3DE7FCFB9230}">
                <p14:media xmlns:p14="http://schemas.microsoft.com/office/powerpoint/2010/main" r:embed="rId19"/>
              </p:ext>
            </p:extLst>
          </p:nvPr>
        </p:nvPicPr>
        <p:blipFill>
          <a:blip r:embed="rId31"/>
          <a:stretch>
            <a:fillRect/>
          </a:stretch>
        </p:blipFill>
        <p:spPr>
          <a:xfrm>
            <a:off x="11294642" y="3126731"/>
            <a:ext cx="487363" cy="487363"/>
          </a:xfrm>
          <a:prstGeom prst="rect">
            <a:avLst/>
          </a:prstGeom>
        </p:spPr>
      </p:pic>
      <p:pic>
        <p:nvPicPr>
          <p:cNvPr id="23" name="jewelry">
            <a:hlinkClick r:id="" action="ppaction://media"/>
          </p:cNvPr>
          <p:cNvPicPr>
            <a:picLocks noChangeAspect="1"/>
          </p:cNvPicPr>
          <p:nvPr>
            <a:audioFile r:link="rId22"/>
            <p:extLst>
              <p:ext uri="{DAA4B4D4-6D71-4841-9C94-3DE7FCFB9230}">
                <p14:media xmlns:p14="http://schemas.microsoft.com/office/powerpoint/2010/main" r:embed="rId21"/>
              </p:ext>
            </p:extLst>
          </p:nvPr>
        </p:nvPicPr>
        <p:blipFill>
          <a:blip r:embed="rId31"/>
          <a:stretch>
            <a:fillRect/>
          </a:stretch>
        </p:blipFill>
        <p:spPr>
          <a:xfrm>
            <a:off x="11294641" y="3824765"/>
            <a:ext cx="487363" cy="487363"/>
          </a:xfrm>
          <a:prstGeom prst="rect">
            <a:avLst/>
          </a:prstGeom>
        </p:spPr>
      </p:pic>
      <p:pic>
        <p:nvPicPr>
          <p:cNvPr id="24" name="handball">
            <a:hlinkClick r:id="" action="ppaction://media"/>
          </p:cNvPr>
          <p:cNvPicPr>
            <a:picLocks noChangeAspect="1"/>
          </p:cNvPicPr>
          <p:nvPr>
            <a:audioFile r:link="rId24"/>
            <p:extLst>
              <p:ext uri="{DAA4B4D4-6D71-4841-9C94-3DE7FCFB9230}">
                <p14:media xmlns:p14="http://schemas.microsoft.com/office/powerpoint/2010/main" r:embed="rId23"/>
              </p:ext>
            </p:extLst>
          </p:nvPr>
        </p:nvPicPr>
        <p:blipFill>
          <a:blip r:embed="rId31"/>
          <a:stretch>
            <a:fillRect/>
          </a:stretch>
        </p:blipFill>
        <p:spPr>
          <a:xfrm>
            <a:off x="11288972" y="4424530"/>
            <a:ext cx="487363" cy="487363"/>
          </a:xfrm>
          <a:prstGeom prst="rect">
            <a:avLst/>
          </a:prstGeom>
        </p:spPr>
      </p:pic>
      <p:pic>
        <p:nvPicPr>
          <p:cNvPr id="25" name="rock climbing">
            <a:hlinkClick r:id="" action="ppaction://media"/>
          </p:cNvPr>
          <p:cNvPicPr>
            <a:picLocks noChangeAspect="1"/>
          </p:cNvPicPr>
          <p:nvPr>
            <a:audioFile r:link="rId26"/>
            <p:extLst>
              <p:ext uri="{DAA4B4D4-6D71-4841-9C94-3DE7FCFB9230}">
                <p14:media xmlns:p14="http://schemas.microsoft.com/office/powerpoint/2010/main" r:embed="rId25"/>
              </p:ext>
            </p:extLst>
          </p:nvPr>
        </p:nvPicPr>
        <p:blipFill>
          <a:blip r:embed="rId31"/>
          <a:stretch>
            <a:fillRect/>
          </a:stretch>
        </p:blipFill>
        <p:spPr>
          <a:xfrm>
            <a:off x="11288971" y="5052657"/>
            <a:ext cx="487363" cy="487363"/>
          </a:xfrm>
          <a:prstGeom prst="rect">
            <a:avLst/>
          </a:prstGeom>
        </p:spPr>
      </p:pic>
      <p:pic>
        <p:nvPicPr>
          <p:cNvPr id="26" name="board games">
            <a:hlinkClick r:id="" action="ppaction://media"/>
          </p:cNvPr>
          <p:cNvPicPr>
            <a:picLocks noChangeAspect="1"/>
          </p:cNvPicPr>
          <p:nvPr>
            <a:audioFile r:link="rId28"/>
            <p:extLst>
              <p:ext uri="{DAA4B4D4-6D71-4841-9C94-3DE7FCFB9230}">
                <p14:media xmlns:p14="http://schemas.microsoft.com/office/powerpoint/2010/main" r:embed="rId27"/>
              </p:ext>
            </p:extLst>
          </p:nvPr>
        </p:nvPicPr>
        <p:blipFill>
          <a:blip r:embed="rId31"/>
          <a:stretch>
            <a:fillRect/>
          </a:stretch>
        </p:blipFill>
        <p:spPr>
          <a:xfrm>
            <a:off x="11288970" y="5807619"/>
            <a:ext cx="487363" cy="487363"/>
          </a:xfrm>
          <a:prstGeom prst="rect">
            <a:avLst/>
          </a:prstGeom>
        </p:spPr>
      </p:pic>
    </p:spTree>
    <p:extLst>
      <p:ext uri="{BB962C8B-B14F-4D97-AF65-F5344CB8AC3E}">
        <p14:creationId xmlns:p14="http://schemas.microsoft.com/office/powerpoint/2010/main" val="379264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1)">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heel(1)">
                                      <p:cBhvr>
                                        <p:cTn id="37" dur="20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heel(1)">
                                      <p:cBhvr>
                                        <p:cTn id="4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3"/>
                </p:tgtEl>
              </p:cMediaNode>
            </p:audio>
            <p:audio>
              <p:cMediaNode vol="80000">
                <p:cTn id="44" fill="hold" display="0">
                  <p:stCondLst>
                    <p:cond delay="indefinite"/>
                  </p:stCondLst>
                  <p:endCondLst>
                    <p:cond evt="onStopAudio" delay="0">
                      <p:tgtEl>
                        <p:sldTgt/>
                      </p:tgtEl>
                    </p:cond>
                  </p:endCondLst>
                </p:cTn>
                <p:tgtEl>
                  <p:spTgt spid="4"/>
                </p:tgtEl>
              </p:cMediaNode>
            </p:audio>
            <p:audio>
              <p:cMediaNode vol="80000">
                <p:cTn id="45" fill="hold" display="0">
                  <p:stCondLst>
                    <p:cond delay="indefinite"/>
                  </p:stCondLst>
                  <p:endCondLst>
                    <p:cond evt="onStopAudio" delay="0">
                      <p:tgtEl>
                        <p:sldTgt/>
                      </p:tgtEl>
                    </p:cond>
                  </p:endCondLst>
                </p:cTn>
                <p:tgtEl>
                  <p:spTgt spid="5"/>
                </p:tgtEl>
              </p:cMediaNode>
            </p:audio>
            <p:audio>
              <p:cMediaNode vol="80000">
                <p:cTn id="46" fill="hold" display="0">
                  <p:stCondLst>
                    <p:cond delay="indefinite"/>
                  </p:stCondLst>
                  <p:endCondLst>
                    <p:cond evt="onStopAudio" delay="0">
                      <p:tgtEl>
                        <p:sldTgt/>
                      </p:tgtEl>
                    </p:cond>
                  </p:endCondLst>
                </p:cTn>
                <p:tgtEl>
                  <p:spTgt spid="6"/>
                </p:tgtEl>
              </p:cMediaNode>
            </p:audio>
            <p:audio>
              <p:cMediaNode vol="80000">
                <p:cTn id="47" fill="hold" display="0">
                  <p:stCondLst>
                    <p:cond delay="indefinite"/>
                  </p:stCondLst>
                  <p:endCondLst>
                    <p:cond evt="onStopAudio" delay="0">
                      <p:tgtEl>
                        <p:sldTgt/>
                      </p:tgtEl>
                    </p:cond>
                  </p:endCondLst>
                </p:cTn>
                <p:tgtEl>
                  <p:spTgt spid="7"/>
                </p:tgtEl>
              </p:cMediaNode>
            </p:audio>
            <p:audio>
              <p:cMediaNode vol="80000">
                <p:cTn id="48" fill="hold" display="0">
                  <p:stCondLst>
                    <p:cond delay="indefinite"/>
                  </p:stCondLst>
                  <p:endCondLst>
                    <p:cond evt="onStopAudio" delay="0">
                      <p:tgtEl>
                        <p:sldTgt/>
                      </p:tgtEl>
                    </p:cond>
                  </p:endCondLst>
                </p:cTn>
                <p:tgtEl>
                  <p:spTgt spid="8"/>
                </p:tgtEl>
              </p:cMediaNode>
            </p:audio>
            <p:audio>
              <p:cMediaNode vol="80000">
                <p:cTn id="49" fill="hold" display="0">
                  <p:stCondLst>
                    <p:cond delay="indefinite"/>
                  </p:stCondLst>
                  <p:endCondLst>
                    <p:cond evt="onStopAudio" delay="0">
                      <p:tgtEl>
                        <p:sldTgt/>
                      </p:tgtEl>
                    </p:cond>
                  </p:endCondLst>
                </p:cTn>
                <p:tgtEl>
                  <p:spTgt spid="19"/>
                </p:tgtEl>
              </p:cMediaNode>
            </p:audio>
            <p:audio>
              <p:cMediaNode vol="80000">
                <p:cTn id="50" fill="hold" display="0">
                  <p:stCondLst>
                    <p:cond delay="indefinite"/>
                  </p:stCondLst>
                  <p:endCondLst>
                    <p:cond evt="onStopAudio" delay="0">
                      <p:tgtEl>
                        <p:sldTgt/>
                      </p:tgtEl>
                    </p:cond>
                  </p:endCondLst>
                </p:cTn>
                <p:tgtEl>
                  <p:spTgt spid="20"/>
                </p:tgtEl>
              </p:cMediaNode>
            </p:audio>
            <p:audio>
              <p:cMediaNode vol="80000">
                <p:cTn id="51" fill="hold" display="0">
                  <p:stCondLst>
                    <p:cond delay="indefinite"/>
                  </p:stCondLst>
                  <p:endCondLst>
                    <p:cond evt="onStopAudio" delay="0">
                      <p:tgtEl>
                        <p:sldTgt/>
                      </p:tgtEl>
                    </p:cond>
                  </p:endCondLst>
                </p:cTn>
                <p:tgtEl>
                  <p:spTgt spid="21"/>
                </p:tgtEl>
              </p:cMediaNode>
            </p:audio>
            <p:audio>
              <p:cMediaNode vol="80000">
                <p:cTn id="52" fill="hold" display="0">
                  <p:stCondLst>
                    <p:cond delay="indefinite"/>
                  </p:stCondLst>
                  <p:endCondLst>
                    <p:cond evt="onStopAudio" delay="0">
                      <p:tgtEl>
                        <p:sldTgt/>
                      </p:tgtEl>
                    </p:cond>
                  </p:endCondLst>
                </p:cTn>
                <p:tgtEl>
                  <p:spTgt spid="22"/>
                </p:tgtEl>
              </p:cMediaNode>
            </p:audio>
            <p:audio>
              <p:cMediaNode vol="80000">
                <p:cTn id="53" fill="hold" display="0">
                  <p:stCondLst>
                    <p:cond delay="indefinite"/>
                  </p:stCondLst>
                  <p:endCondLst>
                    <p:cond evt="onStopAudio" delay="0">
                      <p:tgtEl>
                        <p:sldTgt/>
                      </p:tgtEl>
                    </p:cond>
                  </p:endCondLst>
                </p:cTn>
                <p:tgtEl>
                  <p:spTgt spid="23"/>
                </p:tgtEl>
              </p:cMediaNode>
            </p:audio>
            <p:audio>
              <p:cMediaNode vol="80000">
                <p:cTn id="54" fill="hold" display="0">
                  <p:stCondLst>
                    <p:cond delay="indefinite"/>
                  </p:stCondLst>
                  <p:endCondLst>
                    <p:cond evt="onStopAudio" delay="0">
                      <p:tgtEl>
                        <p:sldTgt/>
                      </p:tgtEl>
                    </p:cond>
                  </p:endCondLst>
                </p:cTn>
                <p:tgtEl>
                  <p:spTgt spid="24"/>
                </p:tgtEl>
              </p:cMediaNode>
            </p:audio>
            <p:audio>
              <p:cMediaNode vol="80000">
                <p:cTn id="55" fill="hold" display="0">
                  <p:stCondLst>
                    <p:cond delay="indefinite"/>
                  </p:stCondLst>
                  <p:endCondLst>
                    <p:cond evt="onStopAudio" delay="0">
                      <p:tgtEl>
                        <p:sldTgt/>
                      </p:tgtEl>
                    </p:cond>
                  </p:endCondLst>
                </p:cTn>
                <p:tgtEl>
                  <p:spTgt spid="25"/>
                </p:tgtEl>
              </p:cMediaNode>
            </p:audio>
            <p:audio>
              <p:cMediaNode vol="80000">
                <p:cTn id="56" fill="hold" display="0">
                  <p:stCondLst>
                    <p:cond delay="indefinite"/>
                  </p:stCondLst>
                  <p:endCondLst>
                    <p:cond evt="onStopAudio" delay="0">
                      <p:tgtEl>
                        <p:sldTgt/>
                      </p:tgtEl>
                    </p:cond>
                  </p:endCondLst>
                </p:cTn>
                <p:tgtEl>
                  <p:spTgt spid="26"/>
                </p:tgtEl>
              </p:cMediaNode>
            </p:audio>
            <p:seq concurrent="1" nextAc="seek">
              <p:cTn id="57" restart="whenNotActive" fill="hold" evtFilter="cancelBubble" nodeType="interactiveSeq">
                <p:stCondLst>
                  <p:cond evt="onClick" delay="0">
                    <p:tgtEl>
                      <p:spTgt spid="14"/>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1776" fill="hold"/>
                                        <p:tgtEl>
                                          <p:spTgt spid="19"/>
                                        </p:tgtEl>
                                      </p:cBhvr>
                                    </p:cmd>
                                  </p:childTnLst>
                                </p:cTn>
                              </p:par>
                            </p:childTnLst>
                          </p:cTn>
                        </p:par>
                      </p:childTnLst>
                    </p:cTn>
                  </p:par>
                </p:childTnLst>
              </p:cTn>
              <p:nextCondLst>
                <p:cond evt="onClick" delay="0">
                  <p:tgtEl>
                    <p:spTgt spid="14"/>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1985" fill="hold"/>
                                        <p:tgtEl>
                                          <p:spTgt spid="20"/>
                                        </p:tgtEl>
                                      </p:cBhvr>
                                    </p:cmd>
                                  </p:childTnLst>
                                </p:cTn>
                              </p:par>
                            </p:childTnLst>
                          </p:cTn>
                        </p:par>
                      </p:childTnLst>
                    </p:cTn>
                  </p:par>
                </p:childTnLst>
              </p:cTn>
              <p:nextCondLst>
                <p:cond evt="onClick" delay="0">
                  <p:tgtEl>
                    <p:spTgt spid="13"/>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clickEffect">
                                  <p:stCondLst>
                                    <p:cond delay="0"/>
                                  </p:stCondLst>
                                  <p:childTnLst>
                                    <p:cmd type="call" cmd="playFrom(0.0)">
                                      <p:cBhvr>
                                        <p:cTn id="71" dur="2272" fill="hold"/>
                                        <p:tgtEl>
                                          <p:spTgt spid="21"/>
                                        </p:tgtEl>
                                      </p:cBhvr>
                                    </p:cmd>
                                  </p:childTnLst>
                                </p:cTn>
                              </p:par>
                            </p:childTnLst>
                          </p:cTn>
                        </p:par>
                      </p:childTnLst>
                    </p:cTn>
                  </p:par>
                </p:childTnLst>
              </p:cTn>
              <p:nextCondLst>
                <p:cond evt="onClick" delay="0">
                  <p:tgtEl>
                    <p:spTgt spid="12"/>
                  </p:tgtEl>
                </p:cond>
              </p:nextCondLst>
            </p:seq>
            <p:seq concurrent="1" nextAc="seek">
              <p:cTn id="72" restart="whenNotActive" fill="hold" evtFilter="cancelBubble" nodeType="interactiveSeq">
                <p:stCondLst>
                  <p:cond evt="onClick" delay="0">
                    <p:tgtEl>
                      <p:spTgt spid="11"/>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2220" fill="hold"/>
                                        <p:tgtEl>
                                          <p:spTgt spid="22"/>
                                        </p:tgtEl>
                                      </p:cBhvr>
                                    </p:cmd>
                                  </p:childTnLst>
                                </p:cTn>
                              </p:par>
                            </p:childTnLst>
                          </p:cTn>
                        </p:par>
                      </p:childTnLst>
                    </p:cTn>
                  </p:par>
                </p:childTnLst>
              </p:cTn>
              <p:nextCondLst>
                <p:cond evt="onClick" delay="0">
                  <p:tgtEl>
                    <p:spTgt spid="11"/>
                  </p:tgtEl>
                </p:cond>
              </p:nextCondLst>
            </p:seq>
            <p:seq concurrent="1" nextAc="seek">
              <p:cTn id="77" restart="whenNotActive" fill="hold" evtFilter="cancelBubble" nodeType="interactiveSeq">
                <p:stCondLst>
                  <p:cond evt="onClick" delay="0">
                    <p:tgtEl>
                      <p:spTgt spid="10"/>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2638" fill="hold"/>
                                        <p:tgtEl>
                                          <p:spTgt spid="23"/>
                                        </p:tgtEl>
                                      </p:cBhvr>
                                    </p:cmd>
                                  </p:child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9"/>
                    </p:tgtEl>
                  </p:cond>
                </p:stCondLst>
                <p:endSync evt="end" delay="0">
                  <p:rtn val="all"/>
                </p:endSync>
                <p:childTnLst>
                  <p:par>
                    <p:cTn id="83" fill="hold">
                      <p:stCondLst>
                        <p:cond delay="0"/>
                      </p:stCondLst>
                      <p:childTnLst>
                        <p:par>
                          <p:cTn id="84" fill="hold">
                            <p:stCondLst>
                              <p:cond delay="0"/>
                            </p:stCondLst>
                            <p:childTnLst>
                              <p:par>
                                <p:cTn id="85" presetID="1" presetClass="mediacall" presetSubtype="0" fill="hold" nodeType="clickEffect">
                                  <p:stCondLst>
                                    <p:cond delay="0"/>
                                  </p:stCondLst>
                                  <p:childTnLst>
                                    <p:cmd type="call" cmd="playFrom(0.0)">
                                      <p:cBhvr>
                                        <p:cTn id="86" dur="2899" fill="hold"/>
                                        <p:tgtEl>
                                          <p:spTgt spid="24"/>
                                        </p:tgtEl>
                                      </p:cBhvr>
                                    </p:cmd>
                                  </p:childTnLst>
                                </p:cTn>
                              </p:par>
                            </p:childTnLst>
                          </p:cTn>
                        </p:par>
                      </p:childTnLst>
                    </p:cTn>
                  </p:par>
                </p:childTnLst>
              </p:cTn>
              <p:nextCondLst>
                <p:cond evt="onClick" delay="0">
                  <p:tgtEl>
                    <p:spTgt spid="9"/>
                  </p:tgtEl>
                </p:cond>
              </p:nextCondLst>
            </p:seq>
            <p:seq concurrent="1" nextAc="seek">
              <p:cTn id="87" restart="whenNotActive" fill="hold" evtFilter="cancelBubble" nodeType="interactiveSeq">
                <p:stCondLst>
                  <p:cond evt="onClick" delay="0">
                    <p:tgtEl>
                      <p:spTgt spid="16"/>
                    </p:tgtEl>
                  </p:cond>
                </p:stCondLst>
                <p:endSync evt="end" delay="0">
                  <p:rtn val="all"/>
                </p:endSync>
                <p:childTnLst>
                  <p:par>
                    <p:cTn id="88" fill="hold">
                      <p:stCondLst>
                        <p:cond delay="0"/>
                      </p:stCondLst>
                      <p:childTnLst>
                        <p:par>
                          <p:cTn id="89" fill="hold">
                            <p:stCondLst>
                              <p:cond delay="0"/>
                            </p:stCondLst>
                            <p:childTnLst>
                              <p:par>
                                <p:cTn id="90" presetID="1" presetClass="mediacall" presetSubtype="0" fill="hold" nodeType="clickEffect">
                                  <p:stCondLst>
                                    <p:cond delay="0"/>
                                  </p:stCondLst>
                                  <p:childTnLst>
                                    <p:cmd type="call" cmd="playFrom(0.0)">
                                      <p:cBhvr>
                                        <p:cTn id="91" dur="2873" fill="hold"/>
                                        <p:tgtEl>
                                          <p:spTgt spid="25"/>
                                        </p:tgtEl>
                                      </p:cBhvr>
                                    </p:cmd>
                                  </p:childTnLst>
                                </p:cTn>
                              </p:par>
                            </p:childTnLst>
                          </p:cTn>
                        </p:par>
                      </p:childTnLst>
                    </p:cTn>
                  </p:par>
                </p:childTnLst>
              </p:cTn>
              <p:nextCondLst>
                <p:cond evt="onClick" delay="0">
                  <p:tgtEl>
                    <p:spTgt spid="16"/>
                  </p:tgtEl>
                </p:cond>
              </p:nextCondLst>
            </p:seq>
            <p:seq concurrent="1" nextAc="seek">
              <p:cTn id="92" restart="whenNotActive" fill="hold" evtFilter="cancelBubble" nodeType="interactiveSeq">
                <p:stCondLst>
                  <p:cond evt="onClick" delay="0">
                    <p:tgtEl>
                      <p:spTgt spid="17"/>
                    </p:tgtEl>
                  </p:cond>
                </p:stCondLst>
                <p:endSync evt="end" delay="0">
                  <p:rtn val="all"/>
                </p:endSync>
                <p:childTnLst>
                  <p:par>
                    <p:cTn id="93" fill="hold">
                      <p:stCondLst>
                        <p:cond delay="0"/>
                      </p:stCondLst>
                      <p:childTnLst>
                        <p:par>
                          <p:cTn id="94" fill="hold">
                            <p:stCondLst>
                              <p:cond delay="0"/>
                            </p:stCondLst>
                            <p:childTnLst>
                              <p:par>
                                <p:cTn id="95" presetID="1" presetClass="mediacall" presetSubtype="0" fill="hold" nodeType="clickEffect">
                                  <p:stCondLst>
                                    <p:cond delay="0"/>
                                  </p:stCondLst>
                                  <p:childTnLst>
                                    <p:cmd type="call" cmd="playFrom(0.0)">
                                      <p:cBhvr>
                                        <p:cTn id="96" dur="3004" fill="hold"/>
                                        <p:tgtEl>
                                          <p:spTgt spid="26"/>
                                        </p:tgtEl>
                                      </p:cBhvr>
                                    </p:cmd>
                                  </p:childTnLst>
                                </p:cTn>
                              </p:par>
                            </p:childTnLst>
                          </p:cTn>
                        </p:par>
                      </p:childTnLst>
                    </p:cTn>
                  </p:par>
                </p:childTnLst>
              </p:cTn>
              <p:nextCondLst>
                <p:cond evt="onClick" delay="0">
                  <p:tgtEl>
                    <p:spTgt spid="17"/>
                  </p:tgtEl>
                </p:cond>
              </p:nextCondLst>
            </p:seq>
          </p:childTnLst>
        </p:cTn>
      </p:par>
    </p:tnLst>
    <p:bldLst>
      <p:bldP spid="9" grpId="0" animBg="1"/>
      <p:bldP spid="10" grpId="0" animBg="1"/>
      <p:bldP spid="11" grpId="0" animBg="1"/>
      <p:bldP spid="12" grpId="0" animBg="1"/>
      <p:bldP spid="13" grpId="0" animBg="1"/>
      <p:bldP spid="14"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7910" y="547885"/>
            <a:ext cx="11337523"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smtClean="0">
                <a:solidFill>
                  <a:srgbClr val="0070C0"/>
                </a:solidFill>
              </a:rPr>
              <a:t>b. </a:t>
            </a:r>
            <a:r>
              <a:rPr lang="en-US" sz="3600" i="1" dirty="0">
                <a:solidFill>
                  <a:srgbClr val="0070C0"/>
                </a:solidFill>
              </a:rPr>
              <a:t>Write the new words into the table and add more words you know. </a:t>
            </a:r>
            <a:r>
              <a:rPr lang="en-US" sz="3600" i="1" dirty="0" smtClean="0">
                <a:solidFill>
                  <a:srgbClr val="0070C0"/>
                </a:solidFill>
              </a:rPr>
              <a:t>Which </a:t>
            </a:r>
            <a:r>
              <a:rPr lang="en-US" sz="3600" i="1" dirty="0">
                <a:solidFill>
                  <a:srgbClr val="0070C0"/>
                </a:solidFill>
              </a:rPr>
              <a:t>activities do you do?</a:t>
            </a:r>
            <a:endParaRPr lang="en-US" sz="3600" i="1" dirty="0" smtClean="0">
              <a:solidFill>
                <a:srgbClr val="0070C0"/>
              </a:solidFill>
            </a:endParaRPr>
          </a:p>
        </p:txBody>
      </p:sp>
      <p:pic>
        <p:nvPicPr>
          <p:cNvPr id="5" name="Picture 4"/>
          <p:cNvPicPr>
            <a:picLocks noChangeAspect="1"/>
          </p:cNvPicPr>
          <p:nvPr/>
        </p:nvPicPr>
        <p:blipFill>
          <a:blip r:embed="rId2"/>
          <a:stretch>
            <a:fillRect/>
          </a:stretch>
        </p:blipFill>
        <p:spPr>
          <a:xfrm>
            <a:off x="173487" y="2329069"/>
            <a:ext cx="11869842" cy="2193446"/>
          </a:xfrm>
          <a:prstGeom prst="rect">
            <a:avLst/>
          </a:prstGeom>
        </p:spPr>
      </p:pic>
      <p:sp>
        <p:nvSpPr>
          <p:cNvPr id="6" name="TextBox 5"/>
          <p:cNvSpPr txBox="1"/>
          <p:nvPr/>
        </p:nvSpPr>
        <p:spPr>
          <a:xfrm>
            <a:off x="379563" y="3528204"/>
            <a:ext cx="2035833" cy="523220"/>
          </a:xfrm>
          <a:prstGeom prst="rect">
            <a:avLst/>
          </a:prstGeom>
          <a:noFill/>
        </p:spPr>
        <p:txBody>
          <a:bodyPr wrap="square" rtlCol="0">
            <a:spAutoFit/>
          </a:bodyPr>
          <a:lstStyle/>
          <a:p>
            <a:r>
              <a:rPr lang="en-US" sz="2800" dirty="0">
                <a:solidFill>
                  <a:srgbClr val="FF0000"/>
                </a:solidFill>
              </a:rPr>
              <a:t>handball</a:t>
            </a:r>
          </a:p>
        </p:txBody>
      </p:sp>
      <p:sp>
        <p:nvSpPr>
          <p:cNvPr id="7" name="TextBox 6"/>
          <p:cNvSpPr txBox="1"/>
          <p:nvPr/>
        </p:nvSpPr>
        <p:spPr>
          <a:xfrm>
            <a:off x="2668439" y="3134924"/>
            <a:ext cx="2162353" cy="523220"/>
          </a:xfrm>
          <a:prstGeom prst="rect">
            <a:avLst/>
          </a:prstGeom>
          <a:noFill/>
        </p:spPr>
        <p:txBody>
          <a:bodyPr wrap="square" rtlCol="0">
            <a:spAutoFit/>
          </a:bodyPr>
          <a:lstStyle/>
          <a:p>
            <a:r>
              <a:rPr lang="en-US" sz="2800" dirty="0">
                <a:solidFill>
                  <a:srgbClr val="FF0000"/>
                </a:solidFill>
              </a:rPr>
              <a:t>rock climbing</a:t>
            </a:r>
          </a:p>
        </p:txBody>
      </p:sp>
      <p:sp>
        <p:nvSpPr>
          <p:cNvPr id="8" name="TextBox 7"/>
          <p:cNvSpPr txBox="1"/>
          <p:nvPr/>
        </p:nvSpPr>
        <p:spPr>
          <a:xfrm>
            <a:off x="2708695" y="3496516"/>
            <a:ext cx="2026248" cy="523220"/>
          </a:xfrm>
          <a:prstGeom prst="rect">
            <a:avLst/>
          </a:prstGeom>
          <a:noFill/>
        </p:spPr>
        <p:txBody>
          <a:bodyPr wrap="square" rtlCol="0">
            <a:spAutoFit/>
          </a:bodyPr>
          <a:lstStyle/>
          <a:p>
            <a:r>
              <a:rPr lang="en-US" sz="2800" dirty="0">
                <a:solidFill>
                  <a:srgbClr val="FF0000"/>
                </a:solidFill>
              </a:rPr>
              <a:t>jogging</a:t>
            </a:r>
          </a:p>
        </p:txBody>
      </p:sp>
      <p:sp>
        <p:nvSpPr>
          <p:cNvPr id="9" name="TextBox 8"/>
          <p:cNvSpPr txBox="1"/>
          <p:nvPr/>
        </p:nvSpPr>
        <p:spPr>
          <a:xfrm>
            <a:off x="2731700" y="3899313"/>
            <a:ext cx="2035833" cy="523220"/>
          </a:xfrm>
          <a:prstGeom prst="rect">
            <a:avLst/>
          </a:prstGeom>
          <a:noFill/>
        </p:spPr>
        <p:txBody>
          <a:bodyPr wrap="square" rtlCol="0">
            <a:spAutoFit/>
          </a:bodyPr>
          <a:lstStyle/>
          <a:p>
            <a:r>
              <a:rPr lang="en-US" sz="2800" dirty="0" smtClean="0">
                <a:solidFill>
                  <a:srgbClr val="FF0000"/>
                </a:solidFill>
              </a:rPr>
              <a:t>fishing</a:t>
            </a:r>
            <a:endParaRPr lang="en-US" sz="2800" dirty="0">
              <a:solidFill>
                <a:srgbClr val="FF0000"/>
              </a:solidFill>
            </a:endParaRPr>
          </a:p>
        </p:txBody>
      </p:sp>
      <p:sp>
        <p:nvSpPr>
          <p:cNvPr id="10" name="TextBox 9"/>
          <p:cNvSpPr txBox="1"/>
          <p:nvPr/>
        </p:nvSpPr>
        <p:spPr>
          <a:xfrm>
            <a:off x="5164348" y="3082101"/>
            <a:ext cx="2035833" cy="523220"/>
          </a:xfrm>
          <a:prstGeom prst="rect">
            <a:avLst/>
          </a:prstGeom>
          <a:noFill/>
        </p:spPr>
        <p:txBody>
          <a:bodyPr wrap="square" rtlCol="0">
            <a:spAutoFit/>
          </a:bodyPr>
          <a:lstStyle/>
          <a:p>
            <a:r>
              <a:rPr lang="en-US" sz="2800" dirty="0" smtClean="0">
                <a:solidFill>
                  <a:srgbClr val="FF0000"/>
                </a:solidFill>
              </a:rPr>
              <a:t>jewelry</a:t>
            </a:r>
            <a:endParaRPr lang="en-US" sz="2800" dirty="0">
              <a:solidFill>
                <a:srgbClr val="FF0000"/>
              </a:solidFill>
            </a:endParaRPr>
          </a:p>
        </p:txBody>
      </p:sp>
      <p:sp>
        <p:nvSpPr>
          <p:cNvPr id="11" name="TextBox 10"/>
          <p:cNvSpPr txBox="1"/>
          <p:nvPr/>
        </p:nvSpPr>
        <p:spPr>
          <a:xfrm>
            <a:off x="7419144" y="3126842"/>
            <a:ext cx="2035833" cy="523220"/>
          </a:xfrm>
          <a:prstGeom prst="rect">
            <a:avLst/>
          </a:prstGeom>
          <a:noFill/>
        </p:spPr>
        <p:txBody>
          <a:bodyPr wrap="square" rtlCol="0">
            <a:spAutoFit/>
          </a:bodyPr>
          <a:lstStyle/>
          <a:p>
            <a:r>
              <a:rPr lang="en-US" sz="2800" dirty="0" smtClean="0">
                <a:solidFill>
                  <a:srgbClr val="FF0000"/>
                </a:solidFill>
              </a:rPr>
              <a:t>jewelry</a:t>
            </a:r>
            <a:endParaRPr lang="en-US" sz="2800" dirty="0">
              <a:solidFill>
                <a:srgbClr val="FF0000"/>
              </a:solidFill>
            </a:endParaRPr>
          </a:p>
        </p:txBody>
      </p:sp>
      <p:sp>
        <p:nvSpPr>
          <p:cNvPr id="14" name="TextBox 13"/>
          <p:cNvSpPr txBox="1"/>
          <p:nvPr/>
        </p:nvSpPr>
        <p:spPr>
          <a:xfrm>
            <a:off x="9673940" y="3079110"/>
            <a:ext cx="2035833" cy="523220"/>
          </a:xfrm>
          <a:prstGeom prst="rect">
            <a:avLst/>
          </a:prstGeom>
          <a:noFill/>
        </p:spPr>
        <p:txBody>
          <a:bodyPr wrap="square" rtlCol="0">
            <a:spAutoFit/>
          </a:bodyPr>
          <a:lstStyle/>
          <a:p>
            <a:r>
              <a:rPr lang="en-US" sz="2800" dirty="0">
                <a:solidFill>
                  <a:srgbClr val="FF0000"/>
                </a:solidFill>
              </a:rPr>
              <a:t>h</a:t>
            </a:r>
            <a:r>
              <a:rPr lang="en-US" sz="2800" dirty="0" smtClean="0">
                <a:solidFill>
                  <a:srgbClr val="FF0000"/>
                </a:solidFill>
              </a:rPr>
              <a:t>ang out</a:t>
            </a:r>
            <a:endParaRPr lang="en-US" sz="2800" dirty="0">
              <a:solidFill>
                <a:srgbClr val="FF0000"/>
              </a:solidFill>
            </a:endParaRPr>
          </a:p>
        </p:txBody>
      </p:sp>
      <p:sp>
        <p:nvSpPr>
          <p:cNvPr id="15" name="TextBox 14"/>
          <p:cNvSpPr txBox="1"/>
          <p:nvPr/>
        </p:nvSpPr>
        <p:spPr>
          <a:xfrm>
            <a:off x="9673939" y="3519404"/>
            <a:ext cx="2241910" cy="523220"/>
          </a:xfrm>
          <a:prstGeom prst="rect">
            <a:avLst/>
          </a:prstGeom>
          <a:noFill/>
        </p:spPr>
        <p:txBody>
          <a:bodyPr wrap="square" rtlCol="0">
            <a:spAutoFit/>
          </a:bodyPr>
          <a:lstStyle/>
          <a:p>
            <a:r>
              <a:rPr lang="en-US" sz="2800" dirty="0">
                <a:solidFill>
                  <a:srgbClr val="FF0000"/>
                </a:solidFill>
              </a:rPr>
              <a:t>c</a:t>
            </a:r>
            <a:r>
              <a:rPr lang="en-US" sz="2800" dirty="0" smtClean="0">
                <a:solidFill>
                  <a:srgbClr val="FF0000"/>
                </a:solidFill>
              </a:rPr>
              <a:t>hat online</a:t>
            </a:r>
            <a:endParaRPr lang="en-US" sz="2800" dirty="0">
              <a:solidFill>
                <a:srgbClr val="FF0000"/>
              </a:solidFill>
            </a:endParaRPr>
          </a:p>
        </p:txBody>
      </p:sp>
      <p:pic>
        <p:nvPicPr>
          <p:cNvPr id="16" name="Picture 15"/>
          <p:cNvPicPr>
            <a:picLocks noChangeAspect="1"/>
          </p:cNvPicPr>
          <p:nvPr/>
        </p:nvPicPr>
        <p:blipFill>
          <a:blip r:embed="rId3"/>
          <a:stretch>
            <a:fillRect/>
          </a:stretch>
        </p:blipFill>
        <p:spPr>
          <a:xfrm>
            <a:off x="5003321" y="4736731"/>
            <a:ext cx="2276734" cy="1447077"/>
          </a:xfrm>
          <a:prstGeom prst="rect">
            <a:avLst/>
          </a:prstGeom>
        </p:spPr>
      </p:pic>
    </p:spTree>
    <p:extLst>
      <p:ext uri="{BB962C8B-B14F-4D97-AF65-F5344CB8AC3E}">
        <p14:creationId xmlns:p14="http://schemas.microsoft.com/office/powerpoint/2010/main" val="78993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22761" y="498442"/>
            <a:ext cx="8577631" cy="5843328"/>
          </a:xfrm>
          <a:prstGeom prst="rect">
            <a:avLst/>
          </a:prstGeom>
        </p:spPr>
      </p:pic>
      <p:pic>
        <p:nvPicPr>
          <p:cNvPr id="3" name="Picture 2"/>
          <p:cNvPicPr>
            <a:picLocks noChangeAspect="1"/>
          </p:cNvPicPr>
          <p:nvPr/>
        </p:nvPicPr>
        <p:blipFill>
          <a:blip r:embed="rId3"/>
          <a:stretch>
            <a:fillRect/>
          </a:stretch>
        </p:blipFill>
        <p:spPr>
          <a:xfrm>
            <a:off x="-538700" y="592881"/>
            <a:ext cx="4194412" cy="944962"/>
          </a:xfrm>
          <a:prstGeom prst="rect">
            <a:avLst/>
          </a:prstGeom>
        </p:spPr>
      </p:pic>
    </p:spTree>
    <p:extLst>
      <p:ext uri="{BB962C8B-B14F-4D97-AF65-F5344CB8AC3E}">
        <p14:creationId xmlns:p14="http://schemas.microsoft.com/office/powerpoint/2010/main" val="7404888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7158" y="1040175"/>
            <a:ext cx="1145799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smtClean="0">
                <a:solidFill>
                  <a:srgbClr val="0070C0"/>
                </a:solidFill>
              </a:rPr>
              <a:t>Pair work: Name some indoor activities you know.</a:t>
            </a:r>
            <a:endParaRPr lang="en-US" sz="3600" i="1" dirty="0" smtClean="0">
              <a:solidFill>
                <a:srgbClr val="FF0000"/>
              </a:solidFill>
            </a:endParaRPr>
          </a:p>
        </p:txBody>
      </p:sp>
      <p:sp>
        <p:nvSpPr>
          <p:cNvPr id="19" name="TextBox 18"/>
          <p:cNvSpPr txBox="1"/>
          <p:nvPr/>
        </p:nvSpPr>
        <p:spPr>
          <a:xfrm>
            <a:off x="205274" y="457200"/>
            <a:ext cx="160486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smtClean="0">
                <a:solidFill>
                  <a:schemeClr val="bg1"/>
                </a:solidFill>
              </a:rPr>
              <a:t>Pre - reading</a:t>
            </a:r>
          </a:p>
        </p:txBody>
      </p:sp>
      <p:sp>
        <p:nvSpPr>
          <p:cNvPr id="7" name="TextBox 6"/>
          <p:cNvSpPr txBox="1"/>
          <p:nvPr/>
        </p:nvSpPr>
        <p:spPr>
          <a:xfrm>
            <a:off x="3234906" y="1880558"/>
            <a:ext cx="5426015" cy="4524315"/>
          </a:xfrm>
          <a:prstGeom prst="rect">
            <a:avLst/>
          </a:prstGeom>
          <a:noFill/>
        </p:spPr>
        <p:txBody>
          <a:bodyPr wrap="square" rtlCol="0">
            <a:spAutoFit/>
          </a:bodyPr>
          <a:lstStyle/>
          <a:p>
            <a:r>
              <a:rPr lang="en-US" sz="3600" i="1" dirty="0" smtClean="0">
                <a:solidFill>
                  <a:srgbClr val="0070C0"/>
                </a:solidFill>
              </a:rPr>
              <a:t>Reading books</a:t>
            </a:r>
          </a:p>
          <a:p>
            <a:r>
              <a:rPr lang="en-US" sz="3600" i="1" dirty="0" smtClean="0">
                <a:solidFill>
                  <a:srgbClr val="0070C0"/>
                </a:solidFill>
              </a:rPr>
              <a:t>Cooking</a:t>
            </a:r>
          </a:p>
          <a:p>
            <a:r>
              <a:rPr lang="en-US" sz="3600" i="1" dirty="0" smtClean="0">
                <a:solidFill>
                  <a:srgbClr val="0070C0"/>
                </a:solidFill>
              </a:rPr>
              <a:t>Drawing </a:t>
            </a:r>
          </a:p>
          <a:p>
            <a:r>
              <a:rPr lang="en-US" sz="3600" i="1" dirty="0" smtClean="0">
                <a:solidFill>
                  <a:srgbClr val="0070C0"/>
                </a:solidFill>
              </a:rPr>
              <a:t>Playing chess</a:t>
            </a:r>
          </a:p>
          <a:p>
            <a:r>
              <a:rPr lang="en-US" sz="3600" i="1" dirty="0" smtClean="0">
                <a:solidFill>
                  <a:srgbClr val="0070C0"/>
                </a:solidFill>
              </a:rPr>
              <a:t>Playing board games</a:t>
            </a:r>
          </a:p>
          <a:p>
            <a:r>
              <a:rPr lang="en-US" sz="3600" i="1" dirty="0" smtClean="0">
                <a:solidFill>
                  <a:srgbClr val="0070C0"/>
                </a:solidFill>
              </a:rPr>
              <a:t>Surfing the internet</a:t>
            </a:r>
          </a:p>
          <a:p>
            <a:r>
              <a:rPr lang="en-US" sz="3600" i="1" dirty="0" smtClean="0">
                <a:solidFill>
                  <a:srgbClr val="0070C0"/>
                </a:solidFill>
              </a:rPr>
              <a:t>Watching TV</a:t>
            </a:r>
          </a:p>
          <a:p>
            <a:r>
              <a:rPr lang="en-US" sz="3600" i="1" dirty="0" smtClean="0">
                <a:solidFill>
                  <a:srgbClr val="0070C0"/>
                </a:solidFill>
              </a:rPr>
              <a:t>Playing computer games</a:t>
            </a:r>
            <a:endParaRPr lang="en-US" dirty="0"/>
          </a:p>
        </p:txBody>
      </p:sp>
    </p:spTree>
    <p:extLst>
      <p:ext uri="{BB962C8B-B14F-4D97-AF65-F5344CB8AC3E}">
        <p14:creationId xmlns:p14="http://schemas.microsoft.com/office/powerpoint/2010/main" val="89769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arn(inVertic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barn(inVertical)">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barn(inVertical)">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barn(inVertical)">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barn(inVertical)">
                                      <p:cBhvr>
                                        <p:cTn id="42"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3432" y="1291918"/>
            <a:ext cx="11457993" cy="230832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Read the </a:t>
            </a:r>
            <a:r>
              <a:rPr lang="en-US" sz="3600" b="1" i="1" dirty="0">
                <a:solidFill>
                  <a:srgbClr val="0070C0"/>
                </a:solidFill>
              </a:rPr>
              <a:t>instruction</a:t>
            </a:r>
            <a:r>
              <a:rPr lang="en-US" sz="3600" i="1" dirty="0">
                <a:solidFill>
                  <a:srgbClr val="0070C0"/>
                </a:solidFill>
              </a:rPr>
              <a:t> and the </a:t>
            </a:r>
            <a:r>
              <a:rPr lang="en-US" sz="3600" b="1" i="1" dirty="0">
                <a:solidFill>
                  <a:srgbClr val="0070C0"/>
                </a:solidFill>
              </a:rPr>
              <a:t>answers</a:t>
            </a:r>
            <a:r>
              <a:rPr lang="en-US" sz="3600" i="1" dirty="0">
                <a:solidFill>
                  <a:srgbClr val="0070C0"/>
                </a:solidFill>
              </a:rPr>
              <a:t> quickly:</a:t>
            </a:r>
          </a:p>
          <a:p>
            <a:pPr marL="571500" indent="-571500">
              <a:buFontTx/>
              <a:buChar char="-"/>
            </a:pPr>
            <a:r>
              <a:rPr lang="en-US" sz="3600" i="1" dirty="0">
                <a:solidFill>
                  <a:srgbClr val="0070C0"/>
                </a:solidFill>
              </a:rPr>
              <a:t>Underline the key words. </a:t>
            </a:r>
          </a:p>
          <a:p>
            <a:pPr marL="571500" indent="-571500">
              <a:buFontTx/>
              <a:buChar char="-"/>
            </a:pPr>
            <a:r>
              <a:rPr lang="en-US" sz="3600" i="1" dirty="0">
                <a:solidFill>
                  <a:srgbClr val="0070C0"/>
                </a:solidFill>
              </a:rPr>
              <a:t>What are we going to do? </a:t>
            </a:r>
          </a:p>
          <a:p>
            <a:r>
              <a:rPr lang="en-US" sz="3600" i="1" dirty="0">
                <a:solidFill>
                  <a:srgbClr val="FF0000"/>
                </a:solidFill>
              </a:rPr>
              <a:t>	Read and </a:t>
            </a:r>
            <a:r>
              <a:rPr lang="en-US" sz="3600" i="1" dirty="0" smtClean="0">
                <a:solidFill>
                  <a:srgbClr val="FF0000"/>
                </a:solidFill>
              </a:rPr>
              <a:t>circle the person who prefers indoor activities.</a:t>
            </a:r>
            <a:endParaRPr lang="en-US" sz="3600" i="1" dirty="0">
              <a:solidFill>
                <a:srgbClr val="FF0000"/>
              </a:solidFill>
            </a:endParaRPr>
          </a:p>
        </p:txBody>
      </p:sp>
      <p:sp>
        <p:nvSpPr>
          <p:cNvPr id="3" name="Rectangle 2">
            <a:extLst>
              <a:ext uri="{FF2B5EF4-FFF2-40B4-BE49-F238E27FC236}">
                <a16:creationId xmlns:a16="http://schemas.microsoft.com/office/drawing/2014/main" id="{59B2C12C-F7A3-4CA7-BC53-EF408E82EFF8}"/>
              </a:ext>
            </a:extLst>
          </p:cNvPr>
          <p:cNvSpPr/>
          <p:nvPr/>
        </p:nvSpPr>
        <p:spPr>
          <a:xfrm>
            <a:off x="623433" y="3788629"/>
            <a:ext cx="11457993" cy="230832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dirty="0" smtClean="0"/>
              <a:t>a. Read </a:t>
            </a:r>
            <a:r>
              <a:rPr lang="en-US" sz="3600" b="1" dirty="0"/>
              <a:t>the passages. Circle the name of the person who prefers indoor activities. </a:t>
            </a:r>
            <a:endParaRPr lang="en-US" sz="3600" b="1" dirty="0" smtClean="0"/>
          </a:p>
          <a:p>
            <a:pPr algn="ctr"/>
            <a:r>
              <a:rPr lang="en-US" sz="3600" b="1" dirty="0" smtClean="0">
                <a:solidFill>
                  <a:srgbClr val="00B050"/>
                </a:solidFill>
              </a:rPr>
              <a:t>Will      Jess      Peter</a:t>
            </a:r>
            <a:endParaRPr lang="en-US" sz="3600" b="1" dirty="0">
              <a:solidFill>
                <a:srgbClr val="00B050"/>
              </a:solidFill>
            </a:endParaRPr>
          </a:p>
          <a:p>
            <a:endParaRPr lang="en-US" sz="3600" i="1" dirty="0">
              <a:solidFill>
                <a:srgbClr val="0070C0"/>
              </a:solidFill>
            </a:endParaRPr>
          </a:p>
        </p:txBody>
      </p:sp>
      <p:sp>
        <p:nvSpPr>
          <p:cNvPr id="4" name="TextBox 3"/>
          <p:cNvSpPr txBox="1"/>
          <p:nvPr/>
        </p:nvSpPr>
        <p:spPr>
          <a:xfrm>
            <a:off x="205274" y="457200"/>
            <a:ext cx="1421395"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600" b="1" dirty="0">
                <a:solidFill>
                  <a:schemeClr val="bg1"/>
                </a:solidFill>
              </a:rPr>
              <a:t>Task a</a:t>
            </a:r>
          </a:p>
        </p:txBody>
      </p:sp>
      <p:cxnSp>
        <p:nvCxnSpPr>
          <p:cNvPr id="6" name="Straight Connector 5"/>
          <p:cNvCxnSpPr/>
          <p:nvPr/>
        </p:nvCxnSpPr>
        <p:spPr>
          <a:xfrm>
            <a:off x="1181819" y="4364966"/>
            <a:ext cx="897147" cy="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922808" y="4364966"/>
            <a:ext cx="285821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733245" y="4873925"/>
            <a:ext cx="4382219" cy="327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760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wheel(1)">
                                      <p:cBhvr>
                                        <p:cTn id="21" dur="2000"/>
                                        <p:tgtEl>
                                          <p:spTgt spid="2">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ircle(in)">
                                      <p:cBhvr>
                                        <p:cTn id="26" dur="2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2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circle(in)">
                                      <p:cBhvr>
                                        <p:cTn id="3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1936401" y="601510"/>
            <a:ext cx="7957536" cy="5613939"/>
          </a:xfrm>
          <a:prstGeom prst="rect">
            <a:avLst/>
          </a:prstGeom>
        </p:spPr>
      </p:pic>
      <p:sp>
        <p:nvSpPr>
          <p:cNvPr id="3" name="TextBox 2"/>
          <p:cNvSpPr txBox="1"/>
          <p:nvPr/>
        </p:nvSpPr>
        <p:spPr>
          <a:xfrm>
            <a:off x="4714734" y="3991238"/>
            <a:ext cx="3267732" cy="646331"/>
          </a:xfrm>
          <a:prstGeom prst="rect">
            <a:avLst/>
          </a:prstGeom>
          <a:noFill/>
        </p:spPr>
        <p:txBody>
          <a:bodyPr wrap="square" rtlCol="0">
            <a:spAutoFit/>
          </a:bodyPr>
          <a:lstStyle/>
          <a:p>
            <a:pPr algn="ctr"/>
            <a:r>
              <a:rPr lang="en-US" sz="3600" dirty="0" smtClean="0">
                <a:solidFill>
                  <a:schemeClr val="bg1"/>
                </a:solidFill>
              </a:rPr>
              <a:t> While-reading </a:t>
            </a:r>
            <a:endParaRPr lang="en-US" sz="3600" dirty="0">
              <a:solidFill>
                <a:schemeClr val="bg1"/>
              </a:solidFill>
            </a:endParaRPr>
          </a:p>
        </p:txBody>
      </p:sp>
    </p:spTree>
    <p:extLst>
      <p:ext uri="{BB962C8B-B14F-4D97-AF65-F5344CB8AC3E}">
        <p14:creationId xmlns:p14="http://schemas.microsoft.com/office/powerpoint/2010/main" val="8528159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7380" y="489668"/>
            <a:ext cx="9927771"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smtClean="0">
                <a:solidFill>
                  <a:srgbClr val="0070C0"/>
                </a:solidFill>
              </a:rPr>
              <a:t>Scan the text. Underline the activities each person prefers doing. Choose the correct name. </a:t>
            </a:r>
          </a:p>
        </p:txBody>
      </p:sp>
      <p:sp>
        <p:nvSpPr>
          <p:cNvPr id="4" name="TextBox 3"/>
          <p:cNvSpPr txBox="1"/>
          <p:nvPr/>
        </p:nvSpPr>
        <p:spPr>
          <a:xfrm>
            <a:off x="5840963" y="1670180"/>
            <a:ext cx="184731" cy="369332"/>
          </a:xfrm>
          <a:prstGeom prst="rect">
            <a:avLst/>
          </a:prstGeom>
          <a:noFill/>
        </p:spPr>
        <p:txBody>
          <a:bodyPr wrap="none" rtlCol="0">
            <a:spAutoFit/>
          </a:bodyPr>
          <a:lstStyle/>
          <a:p>
            <a:endParaRPr lang="en-US" dirty="0"/>
          </a:p>
        </p:txBody>
      </p:sp>
      <p:sp>
        <p:nvSpPr>
          <p:cNvPr id="11" name="TextBox 10"/>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smtClean="0">
                <a:solidFill>
                  <a:schemeClr val="bg1"/>
                </a:solidFill>
              </a:rPr>
              <a:t>While - reading</a:t>
            </a:r>
          </a:p>
        </p:txBody>
      </p:sp>
      <p:sp>
        <p:nvSpPr>
          <p:cNvPr id="7" name="Rectangle 6"/>
          <p:cNvSpPr/>
          <p:nvPr/>
        </p:nvSpPr>
        <p:spPr>
          <a:xfrm>
            <a:off x="467646" y="2363688"/>
            <a:ext cx="11620146" cy="2862322"/>
          </a:xfrm>
          <a:prstGeom prst="rect">
            <a:avLst/>
          </a:prstGeom>
        </p:spPr>
        <p:txBody>
          <a:bodyPr wrap="square">
            <a:spAutoFit/>
          </a:bodyPr>
          <a:lstStyle/>
          <a:p>
            <a:r>
              <a:rPr lang="en-US" sz="3600" dirty="0"/>
              <a:t>My name's Will. I love playing sports and hanging out with my friends. We love playing handball and soccer together. I think they're really exciting. I don't really like extreme sports, like skateboarding or rock climbing. They're too scary for me. I prefer safer activities, like jogging or watching TV. </a:t>
            </a:r>
          </a:p>
        </p:txBody>
      </p:sp>
      <p:cxnSp>
        <p:nvCxnSpPr>
          <p:cNvPr id="12" name="Straight Connector 11"/>
          <p:cNvCxnSpPr/>
          <p:nvPr/>
        </p:nvCxnSpPr>
        <p:spPr>
          <a:xfrm>
            <a:off x="3899140" y="2897142"/>
            <a:ext cx="33383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206641" y="2897142"/>
            <a:ext cx="224237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441940" y="3433313"/>
            <a:ext cx="5825940" cy="150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850609" y="5091491"/>
            <a:ext cx="242360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519337" y="5091491"/>
            <a:ext cx="242360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CD1 TRACK 0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49017" y="5062823"/>
            <a:ext cx="487363" cy="487363"/>
          </a:xfrm>
          <a:prstGeom prst="rect">
            <a:avLst/>
          </a:prstGeom>
        </p:spPr>
      </p:pic>
    </p:spTree>
    <p:extLst>
      <p:ext uri="{BB962C8B-B14F-4D97-AF65-F5344CB8AC3E}">
        <p14:creationId xmlns:p14="http://schemas.microsoft.com/office/powerpoint/2010/main" val="218162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circle(in)">
                                      <p:cBhvr>
                                        <p:cTn id="2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7"/>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64888" fill="hold"/>
                                        <p:tgtEl>
                                          <p:spTgt spid="17"/>
                                        </p:tgtEl>
                                      </p:cBhvr>
                                    </p:cmd>
                                  </p:childTnLst>
                                </p:cTn>
                              </p:par>
                            </p:childTnLst>
                          </p:cTn>
                        </p:par>
                      </p:childTnLst>
                    </p:cTn>
                  </p:par>
                </p:childTnLst>
              </p:cTn>
              <p:nextCondLst>
                <p:cond evt="onClick" delay="0">
                  <p:tgtEl>
                    <p:spTgt spid="17"/>
                  </p:tgtEl>
                </p:cond>
              </p:nextCondLst>
            </p:seq>
            <p:audio>
              <p:cMediaNode vol="80000">
                <p:cTn id="33" fill="hold" display="0">
                  <p:stCondLst>
                    <p:cond delay="indefinite"/>
                  </p:stCondLst>
                  <p:endCondLst>
                    <p:cond evt="onStopAudio" delay="0">
                      <p:tgtEl>
                        <p:sldTgt/>
                      </p:tgtEl>
                    </p:cond>
                  </p:endCondLst>
                </p:cTn>
                <p:tgtEl>
                  <p:spTgt spid="1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0771" y="554610"/>
            <a:ext cx="11844068" cy="5632311"/>
          </a:xfrm>
          <a:prstGeom prst="rect">
            <a:avLst/>
          </a:prstGeom>
        </p:spPr>
        <p:txBody>
          <a:bodyPr wrap="square">
            <a:spAutoFit/>
          </a:bodyPr>
          <a:lstStyle/>
          <a:p>
            <a:r>
              <a:rPr lang="en-US" sz="3600" dirty="0"/>
              <a:t>Hello. My name's Jess. I'm not a very active person. I like reading books, chatting with my friends online, and doing arts and crafts in my bedroom. My favorite thing to do is painting. It's so relaxing. I hate playing sports and jogging. I don't think they are very fun. I prefer playing board games at home</a:t>
            </a:r>
            <a:r>
              <a:rPr lang="en-US" sz="3600" dirty="0" smtClean="0"/>
              <a:t>.</a:t>
            </a:r>
          </a:p>
          <a:p>
            <a:r>
              <a:rPr lang="en-US" sz="3600" dirty="0"/>
              <a:t>Hi. I'm Peter. I love doing lots of different activities. I like playing tennis with friends and I love rock climbing. It's so much fun. I also like designing clothes and bags. I don't really enjoy playing board games though. I think they're boring. I prefer singing and dancing with my friends in my backyard.</a:t>
            </a:r>
          </a:p>
        </p:txBody>
      </p:sp>
      <p:cxnSp>
        <p:nvCxnSpPr>
          <p:cNvPr id="5" name="Straight Connector 4"/>
          <p:cNvCxnSpPr/>
          <p:nvPr/>
        </p:nvCxnSpPr>
        <p:spPr>
          <a:xfrm>
            <a:off x="258792" y="1656272"/>
            <a:ext cx="238951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033623" y="1656272"/>
            <a:ext cx="567043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9681713" y="1656272"/>
            <a:ext cx="1912189" cy="115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47290" y="2173857"/>
            <a:ext cx="4721525" cy="2587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825487" y="2260121"/>
            <a:ext cx="163039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968151" y="3286664"/>
            <a:ext cx="4908430" cy="8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24928" y="4379343"/>
            <a:ext cx="238951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271404" y="4379343"/>
            <a:ext cx="3283788" cy="575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312543" y="4951562"/>
            <a:ext cx="5564038" cy="2588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05442" y="6047117"/>
            <a:ext cx="4563373" cy="8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3433313" y="646981"/>
            <a:ext cx="871268" cy="474453"/>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4" name="CD1 TRACK 0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60376" y="629054"/>
            <a:ext cx="487363" cy="487363"/>
          </a:xfrm>
          <a:prstGeom prst="rect">
            <a:avLst/>
          </a:prstGeom>
        </p:spPr>
      </p:pic>
    </p:spTree>
    <p:extLst>
      <p:ext uri="{BB962C8B-B14F-4D97-AF65-F5344CB8AC3E}">
        <p14:creationId xmlns:p14="http://schemas.microsoft.com/office/powerpoint/2010/main" val="145178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circle(in)">
                                      <p:cBhvr>
                                        <p:cTn id="37" dur="20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circle(in)">
                                      <p:cBhvr>
                                        <p:cTn id="42" dur="20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circle(in)">
                                      <p:cBhvr>
                                        <p:cTn id="47" dur="20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circle(in)">
                                      <p:cBhvr>
                                        <p:cTn id="52" dur="20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heel(1)">
                                      <p:cBhvr>
                                        <p:cTn id="57"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14"/>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64888" fill="hold"/>
                                        <p:tgtEl>
                                          <p:spTgt spid="14"/>
                                        </p:tgtEl>
                                      </p:cBhvr>
                                    </p:cmd>
                                  </p:childTnLst>
                                </p:cTn>
                              </p:par>
                            </p:childTnLst>
                          </p:cTn>
                        </p:par>
                      </p:childTnLst>
                    </p:cTn>
                  </p:par>
                </p:childTnLst>
              </p:cTn>
              <p:nextCondLst>
                <p:cond evt="onClick" delay="0">
                  <p:tgtEl>
                    <p:spTgt spid="14"/>
                  </p:tgtEl>
                </p:cond>
              </p:nextCondLst>
            </p:seq>
            <p:audio>
              <p:cMediaNode vol="80000">
                <p:cTn id="63" fill="hold" display="0">
                  <p:stCondLst>
                    <p:cond delay="indefinite"/>
                  </p:stCondLst>
                  <p:endCondLst>
                    <p:cond evt="onStopAudio" delay="0">
                      <p:tgtEl>
                        <p:sldTgt/>
                      </p:tgtEl>
                    </p:cond>
                  </p:endCondLst>
                </p:cTn>
                <p:tgtEl>
                  <p:spTgt spid="14"/>
                </p:tgtEl>
              </p:cMediaNode>
            </p:audio>
          </p:childTnLst>
        </p:cTn>
      </p:par>
    </p:tnLst>
    <p:bldLst>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353FF2-8DDB-4DF7-8224-5318094484EA}"/>
              </a:ext>
            </a:extLst>
          </p:cNvPr>
          <p:cNvSpPr txBox="1"/>
          <p:nvPr/>
        </p:nvSpPr>
        <p:spPr>
          <a:xfrm>
            <a:off x="205274" y="363637"/>
            <a:ext cx="1421395"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600" b="1" dirty="0">
                <a:solidFill>
                  <a:schemeClr val="bg1"/>
                </a:solidFill>
              </a:rPr>
              <a:t>Task b</a:t>
            </a:r>
          </a:p>
        </p:txBody>
      </p:sp>
      <p:sp>
        <p:nvSpPr>
          <p:cNvPr id="3" name="TextBox 2">
            <a:extLst>
              <a:ext uri="{FF2B5EF4-FFF2-40B4-BE49-F238E27FC236}">
                <a16:creationId xmlns:a16="http://schemas.microsoft.com/office/drawing/2014/main" id="{60E05279-DA21-4902-97EF-CFBA1BD36E10}"/>
              </a:ext>
            </a:extLst>
          </p:cNvPr>
          <p:cNvSpPr txBox="1"/>
          <p:nvPr/>
        </p:nvSpPr>
        <p:spPr>
          <a:xfrm>
            <a:off x="10711002" y="362439"/>
            <a:ext cx="142139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Pre-reading</a:t>
            </a:r>
          </a:p>
        </p:txBody>
      </p:sp>
      <p:sp>
        <p:nvSpPr>
          <p:cNvPr id="4" name="Rectangle 3">
            <a:extLst>
              <a:ext uri="{FF2B5EF4-FFF2-40B4-BE49-F238E27FC236}">
                <a16:creationId xmlns:a16="http://schemas.microsoft.com/office/drawing/2014/main" id="{5CE464BE-3625-4D6B-A995-1862932E22E9}"/>
              </a:ext>
            </a:extLst>
          </p:cNvPr>
          <p:cNvSpPr/>
          <p:nvPr/>
        </p:nvSpPr>
        <p:spPr>
          <a:xfrm>
            <a:off x="1674833" y="833141"/>
            <a:ext cx="9582639" cy="175432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Read the </a:t>
            </a:r>
            <a:r>
              <a:rPr lang="en-US" sz="3600" b="1" i="1" dirty="0" smtClean="0">
                <a:solidFill>
                  <a:srgbClr val="0070C0"/>
                </a:solidFill>
              </a:rPr>
              <a:t>instruction</a:t>
            </a:r>
            <a:r>
              <a:rPr lang="en-US" sz="3600" i="1" dirty="0" smtClean="0">
                <a:solidFill>
                  <a:srgbClr val="0070C0"/>
                </a:solidFill>
              </a:rPr>
              <a:t> </a:t>
            </a:r>
            <a:r>
              <a:rPr lang="en-US" sz="3600" i="1" dirty="0">
                <a:solidFill>
                  <a:srgbClr val="0070C0"/>
                </a:solidFill>
              </a:rPr>
              <a:t>and underline the </a:t>
            </a:r>
            <a:r>
              <a:rPr lang="en-US" sz="3600" b="1" i="1" dirty="0">
                <a:solidFill>
                  <a:srgbClr val="0070C0"/>
                </a:solidFill>
              </a:rPr>
              <a:t>key words</a:t>
            </a:r>
            <a:r>
              <a:rPr lang="en-US" sz="3600" i="1" dirty="0">
                <a:solidFill>
                  <a:srgbClr val="0070C0"/>
                </a:solidFill>
              </a:rPr>
              <a:t>. </a:t>
            </a:r>
          </a:p>
          <a:p>
            <a:r>
              <a:rPr lang="en-US" sz="3600" i="1" dirty="0">
                <a:solidFill>
                  <a:srgbClr val="0070C0"/>
                </a:solidFill>
              </a:rPr>
              <a:t>What are we going to do? </a:t>
            </a:r>
          </a:p>
          <a:p>
            <a:r>
              <a:rPr lang="en-US" sz="3600" i="1" dirty="0">
                <a:solidFill>
                  <a:srgbClr val="FF0000"/>
                </a:solidFill>
              </a:rPr>
              <a:t>	Read and </a:t>
            </a:r>
            <a:r>
              <a:rPr lang="en-US" sz="3600" i="1" dirty="0" smtClean="0">
                <a:solidFill>
                  <a:srgbClr val="FF0000"/>
                </a:solidFill>
              </a:rPr>
              <a:t>match the phrase and the person.</a:t>
            </a:r>
            <a:endParaRPr lang="en-US" sz="3600" i="1" dirty="0">
              <a:solidFill>
                <a:srgbClr val="FF0000"/>
              </a:solidFill>
            </a:endParaRPr>
          </a:p>
        </p:txBody>
      </p:sp>
      <p:sp>
        <p:nvSpPr>
          <p:cNvPr id="5" name="Rectangle 4"/>
          <p:cNvSpPr/>
          <p:nvPr/>
        </p:nvSpPr>
        <p:spPr>
          <a:xfrm>
            <a:off x="-77637" y="2760651"/>
            <a:ext cx="12381781" cy="584775"/>
          </a:xfrm>
          <a:prstGeom prst="rect">
            <a:avLst/>
          </a:prstGeom>
        </p:spPr>
        <p:txBody>
          <a:bodyPr wrap="square">
            <a:spAutoFit/>
          </a:bodyPr>
          <a:lstStyle/>
          <a:p>
            <a:r>
              <a:rPr lang="en-US" sz="3200" b="1" dirty="0" smtClean="0"/>
              <a:t>Read </a:t>
            </a:r>
            <a:r>
              <a:rPr lang="en-US" sz="3200" b="1" dirty="0"/>
              <a:t>and draw lines to match the phrases and the person they </a:t>
            </a:r>
            <a:r>
              <a:rPr lang="en-US" sz="3200" b="1" dirty="0" smtClean="0"/>
              <a:t>describe.</a:t>
            </a:r>
            <a:endParaRPr lang="en-US" sz="3200" b="1" dirty="0"/>
          </a:p>
        </p:txBody>
      </p:sp>
      <p:pic>
        <p:nvPicPr>
          <p:cNvPr id="6" name="Picture 5"/>
          <p:cNvPicPr>
            <a:picLocks noChangeAspect="1"/>
          </p:cNvPicPr>
          <p:nvPr/>
        </p:nvPicPr>
        <p:blipFill>
          <a:blip r:embed="rId4"/>
          <a:stretch>
            <a:fillRect/>
          </a:stretch>
        </p:blipFill>
        <p:spPr>
          <a:xfrm>
            <a:off x="1863306" y="3283871"/>
            <a:ext cx="9071394" cy="3169631"/>
          </a:xfrm>
          <a:prstGeom prst="rect">
            <a:avLst/>
          </a:prstGeom>
        </p:spPr>
      </p:pic>
      <p:cxnSp>
        <p:nvCxnSpPr>
          <p:cNvPr id="8" name="Straight Connector 7"/>
          <p:cNvCxnSpPr/>
          <p:nvPr/>
        </p:nvCxnSpPr>
        <p:spPr>
          <a:xfrm>
            <a:off x="86264" y="3283871"/>
            <a:ext cx="6987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3991154" y="3283871"/>
            <a:ext cx="2866846" cy="41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674833" y="3283871"/>
            <a:ext cx="161183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875917" y="3272451"/>
            <a:ext cx="1733909" cy="114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274279" y="3968151"/>
            <a:ext cx="3335547" cy="295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6274279" y="4528868"/>
            <a:ext cx="3663351" cy="1733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6274279" y="5069457"/>
            <a:ext cx="3758242" cy="2308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225396" y="5661886"/>
            <a:ext cx="1823049" cy="56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6274279" y="6236898"/>
            <a:ext cx="4094672" cy="2596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6" name="CD1 TRACK 0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1699" y="1095118"/>
            <a:ext cx="487363" cy="487363"/>
          </a:xfrm>
          <a:prstGeom prst="rect">
            <a:avLst/>
          </a:prstGeom>
        </p:spPr>
      </p:pic>
    </p:spTree>
    <p:extLst>
      <p:ext uri="{BB962C8B-B14F-4D97-AF65-F5344CB8AC3E}">
        <p14:creationId xmlns:p14="http://schemas.microsoft.com/office/powerpoint/2010/main" val="269051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circle(in)">
                                      <p:cBhvr>
                                        <p:cTn id="7" dur="20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heel(1)">
                                      <p:cBhvr>
                                        <p:cTn id="12" dur="20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circle(in)">
                                      <p:cBhvr>
                                        <p:cTn id="37" dur="20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circle(in)">
                                      <p:cBhvr>
                                        <p:cTn id="42" dur="20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circle(in)">
                                      <p:cBhvr>
                                        <p:cTn id="47" dur="20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circle(in)">
                                      <p:cBhvr>
                                        <p:cTn id="52" dur="20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circle(in)">
                                      <p:cBhvr>
                                        <p:cTn id="5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16"/>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64888" fill="hold"/>
                                        <p:tgtEl>
                                          <p:spTgt spid="16"/>
                                        </p:tgtEl>
                                      </p:cBhvr>
                                    </p:cmd>
                                  </p:childTnLst>
                                </p:cTn>
                              </p:par>
                            </p:childTnLst>
                          </p:cTn>
                        </p:par>
                      </p:childTnLst>
                    </p:cTn>
                  </p:par>
                </p:childTnLst>
              </p:cTn>
              <p:nextCondLst>
                <p:cond evt="onClick" delay="0">
                  <p:tgtEl>
                    <p:spTgt spid="16"/>
                  </p:tgtEl>
                </p:cond>
              </p:nextCondLst>
            </p:seq>
            <p:audio>
              <p:cMediaNode vol="80000">
                <p:cTn id="63" fill="hold" display="0">
                  <p:stCondLst>
                    <p:cond delay="indefinite"/>
                  </p:stCondLst>
                  <p:endCondLst>
                    <p:cond evt="onStopAudio" delay="0">
                      <p:tgtEl>
                        <p:sldTgt/>
                      </p:tgtEl>
                    </p:cond>
                  </p:endCondLst>
                </p:cTn>
                <p:tgtEl>
                  <p:spTgt spid="1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793022" y="1566571"/>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Warm-up</a:t>
            </a:r>
            <a:endParaRPr lang="en-US" b="1" dirty="0"/>
          </a:p>
        </p:txBody>
      </p:sp>
      <p:sp>
        <p:nvSpPr>
          <p:cNvPr id="12" name="Rounded Rectangle 11"/>
          <p:cNvSpPr/>
          <p:nvPr/>
        </p:nvSpPr>
        <p:spPr>
          <a:xfrm>
            <a:off x="4796130" y="2577385"/>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Vocabulary</a:t>
            </a:r>
            <a:endParaRPr lang="en-US" b="1" dirty="0"/>
          </a:p>
        </p:txBody>
      </p:sp>
      <p:sp>
        <p:nvSpPr>
          <p:cNvPr id="13" name="Rounded Rectangle 12"/>
          <p:cNvSpPr/>
          <p:nvPr/>
        </p:nvSpPr>
        <p:spPr>
          <a:xfrm>
            <a:off x="4799239" y="4483952"/>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Consolidation</a:t>
            </a:r>
            <a:endParaRPr lang="en-US" b="1" dirty="0"/>
          </a:p>
        </p:txBody>
      </p:sp>
      <p:sp>
        <p:nvSpPr>
          <p:cNvPr id="14" name="Rounded Rectangle 13"/>
          <p:cNvSpPr/>
          <p:nvPr/>
        </p:nvSpPr>
        <p:spPr>
          <a:xfrm>
            <a:off x="4811682" y="5550753"/>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5" name="Rounded Rectangle 14"/>
          <p:cNvSpPr/>
          <p:nvPr/>
        </p:nvSpPr>
        <p:spPr>
          <a:xfrm>
            <a:off x="4789906" y="3541555"/>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Reading</a:t>
            </a:r>
            <a:endParaRPr lang="en-US" b="1" dirty="0"/>
          </a:p>
        </p:txBody>
      </p:sp>
      <p:sp>
        <p:nvSpPr>
          <p:cNvPr id="16" name="Rounded Rectangle 15"/>
          <p:cNvSpPr/>
          <p:nvPr/>
        </p:nvSpPr>
        <p:spPr>
          <a:xfrm>
            <a:off x="4799239" y="579079"/>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Lesson Outline</a:t>
            </a:r>
            <a:endParaRPr lang="en-US" b="1" dirty="0"/>
          </a:p>
        </p:txBody>
      </p:sp>
    </p:spTree>
    <p:extLst>
      <p:ext uri="{BB962C8B-B14F-4D97-AF65-F5344CB8AC3E}">
        <p14:creationId xmlns:p14="http://schemas.microsoft.com/office/powerpoint/2010/main" val="32544814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7380" y="489668"/>
            <a:ext cx="9927771"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smtClean="0">
                <a:solidFill>
                  <a:srgbClr val="0070C0"/>
                </a:solidFill>
              </a:rPr>
              <a:t>Scan the text. Underline the key words and match the names with the correct phrases.</a:t>
            </a:r>
          </a:p>
        </p:txBody>
      </p:sp>
      <p:sp>
        <p:nvSpPr>
          <p:cNvPr id="4" name="TextBox 3"/>
          <p:cNvSpPr txBox="1"/>
          <p:nvPr/>
        </p:nvSpPr>
        <p:spPr>
          <a:xfrm>
            <a:off x="5840963" y="1670180"/>
            <a:ext cx="184731" cy="369332"/>
          </a:xfrm>
          <a:prstGeom prst="rect">
            <a:avLst/>
          </a:prstGeom>
          <a:noFill/>
        </p:spPr>
        <p:txBody>
          <a:bodyPr wrap="none" rtlCol="0">
            <a:spAutoFit/>
          </a:bodyPr>
          <a:lstStyle/>
          <a:p>
            <a:endParaRPr lang="en-US" dirty="0"/>
          </a:p>
        </p:txBody>
      </p:sp>
      <p:sp>
        <p:nvSpPr>
          <p:cNvPr id="11" name="TextBox 10"/>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smtClean="0">
                <a:solidFill>
                  <a:schemeClr val="bg1"/>
                </a:solidFill>
              </a:rPr>
              <a:t>While - reading</a:t>
            </a:r>
          </a:p>
        </p:txBody>
      </p:sp>
      <p:sp>
        <p:nvSpPr>
          <p:cNvPr id="7" name="Rectangle 6"/>
          <p:cNvSpPr/>
          <p:nvPr/>
        </p:nvSpPr>
        <p:spPr>
          <a:xfrm>
            <a:off x="467646" y="2363688"/>
            <a:ext cx="11620146" cy="2862322"/>
          </a:xfrm>
          <a:prstGeom prst="rect">
            <a:avLst/>
          </a:prstGeom>
        </p:spPr>
        <p:txBody>
          <a:bodyPr wrap="square">
            <a:spAutoFit/>
          </a:bodyPr>
          <a:lstStyle/>
          <a:p>
            <a:r>
              <a:rPr lang="en-US" sz="3600" dirty="0"/>
              <a:t>My name's Will. I love playing sports and hanging out with my friends. We love playing handball and soccer together. I think they're really exciting. I don't really like extreme sports, like skateboarding or rock climbing. They're too scary for me. I prefer safer activities, like jogging or watching TV. </a:t>
            </a:r>
          </a:p>
        </p:txBody>
      </p:sp>
      <p:cxnSp>
        <p:nvCxnSpPr>
          <p:cNvPr id="12" name="Straight Connector 11"/>
          <p:cNvCxnSpPr/>
          <p:nvPr/>
        </p:nvCxnSpPr>
        <p:spPr>
          <a:xfrm>
            <a:off x="3899140" y="2897142"/>
            <a:ext cx="74187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206641" y="2897142"/>
            <a:ext cx="224237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062411" y="3986797"/>
            <a:ext cx="5825940" cy="150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623665" y="4538990"/>
            <a:ext cx="540901" cy="90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448333" y="4548027"/>
            <a:ext cx="242360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CD1 TRACK 0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49017" y="5039792"/>
            <a:ext cx="487363" cy="487363"/>
          </a:xfrm>
          <a:prstGeom prst="rect">
            <a:avLst/>
          </a:prstGeom>
        </p:spPr>
      </p:pic>
    </p:spTree>
    <p:extLst>
      <p:ext uri="{BB962C8B-B14F-4D97-AF65-F5344CB8AC3E}">
        <p14:creationId xmlns:p14="http://schemas.microsoft.com/office/powerpoint/2010/main" val="220833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circle(in)">
                                      <p:cBhvr>
                                        <p:cTn id="2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7"/>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64888" fill="hold"/>
                                        <p:tgtEl>
                                          <p:spTgt spid="17"/>
                                        </p:tgtEl>
                                      </p:cBhvr>
                                    </p:cmd>
                                  </p:childTnLst>
                                </p:cTn>
                              </p:par>
                            </p:childTnLst>
                          </p:cTn>
                        </p:par>
                      </p:childTnLst>
                    </p:cTn>
                  </p:par>
                </p:childTnLst>
              </p:cTn>
              <p:nextCondLst>
                <p:cond evt="onClick" delay="0">
                  <p:tgtEl>
                    <p:spTgt spid="17"/>
                  </p:tgtEl>
                </p:cond>
              </p:nextCondLst>
            </p:seq>
            <p:audio>
              <p:cMediaNode vol="80000">
                <p:cTn id="33" fill="hold" display="0">
                  <p:stCondLst>
                    <p:cond delay="indefinite"/>
                  </p:stCondLst>
                  <p:endCondLst>
                    <p:cond evt="onStopAudio" delay="0">
                      <p:tgtEl>
                        <p:sldTgt/>
                      </p:tgtEl>
                    </p:cond>
                  </p:endCondLst>
                </p:cTn>
                <p:tgtEl>
                  <p:spTgt spid="1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0771" y="554610"/>
            <a:ext cx="11844068" cy="5632311"/>
          </a:xfrm>
          <a:prstGeom prst="rect">
            <a:avLst/>
          </a:prstGeom>
        </p:spPr>
        <p:txBody>
          <a:bodyPr wrap="square">
            <a:spAutoFit/>
          </a:bodyPr>
          <a:lstStyle/>
          <a:p>
            <a:r>
              <a:rPr lang="en-US" sz="3600" dirty="0"/>
              <a:t>Hello. My name's Jess. I'm not a very active person. I like reading books, chatting with my friends online, and doing arts and crafts in my bedroom. My favorite thing to do is painting. It's so relaxing. I hate playing sports and jogging. I don't think they are very fun. I prefer playing board games at home</a:t>
            </a:r>
            <a:r>
              <a:rPr lang="en-US" sz="3600" dirty="0" smtClean="0"/>
              <a:t>.</a:t>
            </a:r>
          </a:p>
          <a:p>
            <a:r>
              <a:rPr lang="en-US" sz="3600" dirty="0"/>
              <a:t>Hi. I'm Peter. I love doing lots of different activities. I like playing tennis with friends and I love rock climbing. It's so much fun. I also like designing clothes and bags. I don't really enjoy playing board games though. I think they're boring. I prefer singing and dancing with my friends in my backyard.</a:t>
            </a:r>
          </a:p>
        </p:txBody>
      </p:sp>
      <p:cxnSp>
        <p:nvCxnSpPr>
          <p:cNvPr id="8" name="Straight Connector 7"/>
          <p:cNvCxnSpPr/>
          <p:nvPr/>
        </p:nvCxnSpPr>
        <p:spPr>
          <a:xfrm flipV="1">
            <a:off x="3312543" y="2742303"/>
            <a:ext cx="759125" cy="156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556739" y="2769079"/>
            <a:ext cx="163039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968151" y="3286664"/>
            <a:ext cx="4908430" cy="8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312543" y="4951562"/>
            <a:ext cx="5564038" cy="2588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CD1 TRACK 0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77476" y="5699558"/>
            <a:ext cx="487363" cy="487363"/>
          </a:xfrm>
          <a:prstGeom prst="rect">
            <a:avLst/>
          </a:prstGeom>
        </p:spPr>
      </p:pic>
    </p:spTree>
    <p:extLst>
      <p:ext uri="{BB962C8B-B14F-4D97-AF65-F5344CB8AC3E}">
        <p14:creationId xmlns:p14="http://schemas.microsoft.com/office/powerpoint/2010/main" val="78202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ircle(in)">
                                      <p:cBhvr>
                                        <p:cTn id="22"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64888" fill="hold"/>
                                        <p:tgtEl>
                                          <p:spTgt spid="7"/>
                                        </p:tgtEl>
                                      </p:cBhvr>
                                    </p:cmd>
                                  </p:childTnLst>
                                </p:cTn>
                              </p:par>
                            </p:childTnLst>
                          </p:cTn>
                        </p:par>
                      </p:childTnLst>
                    </p:cTn>
                  </p:par>
                </p:childTnLst>
              </p:cTn>
              <p:nextCondLst>
                <p:cond evt="onClick" delay="0">
                  <p:tgtEl>
                    <p:spTgt spid="7"/>
                  </p:tgtEl>
                </p:cond>
              </p:nextCondLst>
            </p:seq>
            <p:audio>
              <p:cMediaNode vol="80000">
                <p:cTn id="28"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00A73D-A4E0-4821-8CDB-989053139105}"/>
              </a:ext>
            </a:extLst>
          </p:cNvPr>
          <p:cNvSpPr txBox="1"/>
          <p:nvPr/>
        </p:nvSpPr>
        <p:spPr>
          <a:xfrm>
            <a:off x="198408" y="656664"/>
            <a:ext cx="1717013"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While-reading</a:t>
            </a:r>
          </a:p>
        </p:txBody>
      </p:sp>
      <p:pic>
        <p:nvPicPr>
          <p:cNvPr id="3" name="Picture 2"/>
          <p:cNvPicPr>
            <a:picLocks noChangeAspect="1"/>
          </p:cNvPicPr>
          <p:nvPr/>
        </p:nvPicPr>
        <p:blipFill>
          <a:blip r:embed="rId2"/>
          <a:stretch>
            <a:fillRect/>
          </a:stretch>
        </p:blipFill>
        <p:spPr>
          <a:xfrm>
            <a:off x="474508" y="1770612"/>
            <a:ext cx="11300550" cy="4049162"/>
          </a:xfrm>
          <a:prstGeom prst="rect">
            <a:avLst/>
          </a:prstGeom>
        </p:spPr>
      </p:pic>
      <p:cxnSp>
        <p:nvCxnSpPr>
          <p:cNvPr id="5" name="Straight Connector 4"/>
          <p:cNvCxnSpPr/>
          <p:nvPr/>
        </p:nvCxnSpPr>
        <p:spPr>
          <a:xfrm>
            <a:off x="2898475" y="2846717"/>
            <a:ext cx="2441276" cy="99203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2898475" y="3191774"/>
            <a:ext cx="2559170" cy="646981"/>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2898475" y="2467155"/>
            <a:ext cx="2441276" cy="2345015"/>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898475" y="3882937"/>
            <a:ext cx="2441276" cy="680437"/>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175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0264" y="604651"/>
            <a:ext cx="3574825" cy="646331"/>
          </a:xfrm>
          <a:prstGeom prst="rect">
            <a:avLst/>
          </a:prstGeom>
        </p:spPr>
        <p:txBody>
          <a:bodyPr wrap="none">
            <a:spAutoFit/>
          </a:bodyPr>
          <a:lstStyle/>
          <a:p>
            <a:r>
              <a:rPr lang="en-US" sz="3600" dirty="0">
                <a:solidFill>
                  <a:schemeClr val="accent5"/>
                </a:solidFill>
              </a:rPr>
              <a:t>c. Listen and read.</a:t>
            </a:r>
          </a:p>
        </p:txBody>
      </p:sp>
      <p:pic>
        <p:nvPicPr>
          <p:cNvPr id="3" name="Picture 2"/>
          <p:cNvPicPr>
            <a:picLocks noChangeAspect="1"/>
          </p:cNvPicPr>
          <p:nvPr/>
        </p:nvPicPr>
        <p:blipFill>
          <a:blip r:embed="rId4"/>
          <a:stretch>
            <a:fillRect/>
          </a:stretch>
        </p:blipFill>
        <p:spPr>
          <a:xfrm>
            <a:off x="200025" y="1554731"/>
            <a:ext cx="11791950" cy="4438650"/>
          </a:xfrm>
          <a:prstGeom prst="rect">
            <a:avLst/>
          </a:prstGeom>
        </p:spPr>
      </p:pic>
      <p:pic>
        <p:nvPicPr>
          <p:cNvPr id="4" name="CD1 TRACK 0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19872" y="604651"/>
            <a:ext cx="487363" cy="487363"/>
          </a:xfrm>
          <a:prstGeom prst="rect">
            <a:avLst/>
          </a:prstGeom>
        </p:spPr>
      </p:pic>
    </p:spTree>
    <p:extLst>
      <p:ext uri="{BB962C8B-B14F-4D97-AF65-F5344CB8AC3E}">
        <p14:creationId xmlns:p14="http://schemas.microsoft.com/office/powerpoint/2010/main" val="10324599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88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1936401" y="601510"/>
            <a:ext cx="7957536" cy="5613939"/>
          </a:xfrm>
          <a:prstGeom prst="rect">
            <a:avLst/>
          </a:prstGeom>
        </p:spPr>
      </p:pic>
      <p:sp>
        <p:nvSpPr>
          <p:cNvPr id="3" name="TextBox 2"/>
          <p:cNvSpPr txBox="1"/>
          <p:nvPr/>
        </p:nvSpPr>
        <p:spPr>
          <a:xfrm>
            <a:off x="4714734" y="3991238"/>
            <a:ext cx="3267732" cy="646331"/>
          </a:xfrm>
          <a:prstGeom prst="rect">
            <a:avLst/>
          </a:prstGeom>
          <a:noFill/>
        </p:spPr>
        <p:txBody>
          <a:bodyPr wrap="square" rtlCol="0">
            <a:spAutoFit/>
          </a:bodyPr>
          <a:lstStyle/>
          <a:p>
            <a:pPr algn="ctr"/>
            <a:r>
              <a:rPr lang="en-US" sz="3600" dirty="0" smtClean="0">
                <a:solidFill>
                  <a:schemeClr val="bg1"/>
                </a:solidFill>
              </a:rPr>
              <a:t> Post-reading </a:t>
            </a:r>
            <a:endParaRPr lang="en-US" sz="3600" dirty="0">
              <a:solidFill>
                <a:schemeClr val="bg1"/>
              </a:solidFill>
            </a:endParaRPr>
          </a:p>
        </p:txBody>
      </p:sp>
    </p:spTree>
    <p:extLst>
      <p:ext uri="{BB962C8B-B14F-4D97-AF65-F5344CB8AC3E}">
        <p14:creationId xmlns:p14="http://schemas.microsoft.com/office/powerpoint/2010/main" val="8942392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6952" y="1278560"/>
            <a:ext cx="3989938" cy="923330"/>
          </a:xfrm>
          <a:prstGeom prst="rect">
            <a:avLst/>
          </a:prstGeom>
        </p:spPr>
        <p:txBody>
          <a:bodyPr wrap="none">
            <a:spAutoFit/>
          </a:bodyPr>
          <a:lstStyle/>
          <a:p>
            <a:r>
              <a:rPr lang="en-US" sz="5400" b="1" dirty="0" smtClean="0">
                <a:solidFill>
                  <a:srgbClr val="FF0000"/>
                </a:solidFill>
                <a:ea typeface="Times New Roman" panose="02020603050405020304" pitchFamily="18" charset="0"/>
              </a:rPr>
              <a:t>Work in pairs</a:t>
            </a:r>
            <a:endParaRPr lang="en-US" sz="5400" b="1" dirty="0">
              <a:solidFill>
                <a:srgbClr val="FF0000"/>
              </a:solidFill>
            </a:endParaRP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01591" y="469514"/>
            <a:ext cx="2350606" cy="1499245"/>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4"/>
          <p:cNvSpPr/>
          <p:nvPr/>
        </p:nvSpPr>
        <p:spPr>
          <a:xfrm>
            <a:off x="409575" y="2623140"/>
            <a:ext cx="4800600" cy="2573114"/>
          </a:xfrm>
          <a:prstGeom prst="wedgeRoundRectCallout">
            <a:avLst>
              <a:gd name="adj1" fmla="val 48418"/>
              <a:gd name="adj2" fmla="val 78777"/>
              <a:gd name="adj3" fmla="val 16667"/>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i="1" dirty="0">
                <a:solidFill>
                  <a:srgbClr val="0070C0"/>
                </a:solidFill>
              </a:rPr>
              <a:t>Which person are you most like? How are you similar? How are you different?</a:t>
            </a:r>
          </a:p>
        </p:txBody>
      </p:sp>
      <p:sp>
        <p:nvSpPr>
          <p:cNvPr id="6" name="Rounded Rectangular Callout 5"/>
          <p:cNvSpPr/>
          <p:nvPr/>
        </p:nvSpPr>
        <p:spPr>
          <a:xfrm>
            <a:off x="5702061" y="2623140"/>
            <a:ext cx="6245524" cy="2573114"/>
          </a:xfrm>
          <a:prstGeom prst="wedgeRoundRectCallout">
            <a:avLst>
              <a:gd name="adj1" fmla="val -54172"/>
              <a:gd name="adj2" fmla="val 79881"/>
              <a:gd name="adj3" fmla="val 16667"/>
            </a:avLst>
          </a:prstGeom>
          <a:solidFill>
            <a:schemeClr val="bg1"/>
          </a:solidFill>
          <a:ln>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i="1" dirty="0" smtClean="0">
                <a:solidFill>
                  <a:srgbClr val="00B050"/>
                </a:solidFill>
              </a:rPr>
              <a:t>I'm </a:t>
            </a:r>
            <a:r>
              <a:rPr lang="en-US" sz="4000" i="1" dirty="0">
                <a:solidFill>
                  <a:srgbClr val="00B050"/>
                </a:solidFill>
              </a:rPr>
              <a:t>most like Jess. I also like reading books, </a:t>
            </a:r>
            <a:r>
              <a:rPr lang="en-US" sz="4000" i="1" dirty="0" smtClean="0">
                <a:solidFill>
                  <a:srgbClr val="00B050"/>
                </a:solidFill>
              </a:rPr>
              <a:t>but </a:t>
            </a:r>
            <a:r>
              <a:rPr lang="en-US" sz="4000" i="1" dirty="0">
                <a:solidFill>
                  <a:srgbClr val="00B050"/>
                </a:solidFill>
              </a:rPr>
              <a:t>I don't like playing board games. </a:t>
            </a:r>
          </a:p>
        </p:txBody>
      </p:sp>
      <p:sp>
        <p:nvSpPr>
          <p:cNvPr id="7" name="TextBox 6"/>
          <p:cNvSpPr txBox="1"/>
          <p:nvPr/>
        </p:nvSpPr>
        <p:spPr>
          <a:xfrm>
            <a:off x="127000" y="457200"/>
            <a:ext cx="1813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smtClean="0">
                <a:solidFill>
                  <a:schemeClr val="bg1"/>
                </a:solidFill>
              </a:rPr>
              <a:t>Post - reading</a:t>
            </a:r>
          </a:p>
        </p:txBody>
      </p:sp>
    </p:spTree>
    <p:extLst>
      <p:ext uri="{BB962C8B-B14F-4D97-AF65-F5344CB8AC3E}">
        <p14:creationId xmlns:p14="http://schemas.microsoft.com/office/powerpoint/2010/main" val="215677112"/>
      </p:ext>
    </p:extLst>
  </p:cSld>
  <p:clrMapOvr>
    <a:masterClrMapping/>
  </p:clrMapOvr>
  <p:transition spd="med">
    <p:split orient="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6462"/>
            <a:ext cx="8790639" cy="5859910"/>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smtClean="0">
                <a:solidFill>
                  <a:schemeClr val="accent6">
                    <a:lumMod val="75000"/>
                  </a:schemeClr>
                </a:solidFill>
              </a:rPr>
              <a:t>CONSOLIDATION</a:t>
            </a:r>
            <a:endParaRPr lang="en-US" sz="5400" b="1" dirty="0">
              <a:solidFill>
                <a:schemeClr val="accent6">
                  <a:lumMod val="75000"/>
                </a:schemeClr>
              </a:solidFill>
            </a:endParaRPr>
          </a:p>
        </p:txBody>
      </p:sp>
    </p:spTree>
    <p:extLst>
      <p:ext uri="{BB962C8B-B14F-4D97-AF65-F5344CB8AC3E}">
        <p14:creationId xmlns:p14="http://schemas.microsoft.com/office/powerpoint/2010/main" val="19388098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46981" y="645000"/>
            <a:ext cx="9927771"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Talk to your partner about what </a:t>
            </a:r>
            <a:r>
              <a:rPr lang="en-US" sz="3600" i="1" dirty="0" smtClean="0">
                <a:solidFill>
                  <a:srgbClr val="0070C0"/>
                </a:solidFill>
              </a:rPr>
              <a:t>teenagers like doing in their free time.</a:t>
            </a:r>
            <a:endParaRPr lang="en-US" sz="3600" i="1" dirty="0">
              <a:solidFill>
                <a:srgbClr val="0070C0"/>
              </a:solidFill>
            </a:endParaRPr>
          </a:p>
        </p:txBody>
      </p:sp>
    </p:spTree>
    <p:extLst>
      <p:ext uri="{BB962C8B-B14F-4D97-AF65-F5344CB8AC3E}">
        <p14:creationId xmlns:p14="http://schemas.microsoft.com/office/powerpoint/2010/main" val="28555525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smtClean="0">
                <a:solidFill>
                  <a:schemeClr val="accent6">
                    <a:lumMod val="75000"/>
                  </a:schemeClr>
                </a:solidFill>
              </a:rPr>
              <a:t>WRAP-UP</a:t>
            </a:r>
            <a:endParaRPr lang="en-US" sz="5400" b="1" dirty="0">
              <a:solidFill>
                <a:schemeClr val="accent6">
                  <a:lumMod val="75000"/>
                </a:schemeClr>
              </a:solidFill>
            </a:endParaRPr>
          </a:p>
        </p:txBody>
      </p:sp>
    </p:spTree>
    <p:extLst>
      <p:ext uri="{BB962C8B-B14F-4D97-AF65-F5344CB8AC3E}">
        <p14:creationId xmlns:p14="http://schemas.microsoft.com/office/powerpoint/2010/main" val="21836091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smtClean="0">
                <a:solidFill>
                  <a:srgbClr val="FF0000"/>
                </a:solidFill>
              </a:rPr>
              <a:t>Today’s lesson</a:t>
            </a:r>
            <a:endParaRPr lang="en-US" sz="5400" b="1" dirty="0">
              <a:solidFill>
                <a:srgbClr val="FF0000"/>
              </a:solidFill>
            </a:endParaRPr>
          </a:p>
        </p:txBody>
      </p:sp>
      <p:sp>
        <p:nvSpPr>
          <p:cNvPr id="5" name="Rectangle 4"/>
          <p:cNvSpPr/>
          <p:nvPr/>
        </p:nvSpPr>
        <p:spPr>
          <a:xfrm>
            <a:off x="6359403" y="1056168"/>
            <a:ext cx="4345781" cy="507831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smtClean="0">
                <a:solidFill>
                  <a:srgbClr val="FF0000"/>
                </a:solidFill>
              </a:rPr>
              <a:t>Vocabularies</a:t>
            </a:r>
          </a:p>
          <a:p>
            <a:r>
              <a:rPr lang="en-US" sz="3600" i="1" dirty="0" smtClean="0">
                <a:solidFill>
                  <a:srgbClr val="0070C0"/>
                </a:solidFill>
              </a:rPr>
              <a:t>1</a:t>
            </a:r>
            <a:r>
              <a:rPr lang="en-US" sz="3600" i="1" dirty="0">
                <a:solidFill>
                  <a:srgbClr val="0070C0"/>
                </a:solidFill>
              </a:rPr>
              <a:t>. chat</a:t>
            </a:r>
          </a:p>
          <a:p>
            <a:r>
              <a:rPr lang="en-US" sz="3600" i="1" dirty="0">
                <a:solidFill>
                  <a:srgbClr val="0070C0"/>
                </a:solidFill>
              </a:rPr>
              <a:t>2. fishing</a:t>
            </a:r>
          </a:p>
          <a:p>
            <a:r>
              <a:rPr lang="en-US" sz="3600" i="1" dirty="0">
                <a:solidFill>
                  <a:srgbClr val="0070C0"/>
                </a:solidFill>
              </a:rPr>
              <a:t>3. hang out</a:t>
            </a:r>
          </a:p>
          <a:p>
            <a:r>
              <a:rPr lang="en-US" sz="3600" i="1" dirty="0">
                <a:solidFill>
                  <a:srgbClr val="0070C0"/>
                </a:solidFill>
              </a:rPr>
              <a:t>4. jogging</a:t>
            </a:r>
          </a:p>
          <a:p>
            <a:r>
              <a:rPr lang="en-US" sz="3600" i="1" dirty="0">
                <a:solidFill>
                  <a:srgbClr val="0070C0"/>
                </a:solidFill>
              </a:rPr>
              <a:t>5. jewelry</a:t>
            </a:r>
          </a:p>
          <a:p>
            <a:r>
              <a:rPr lang="en-US" sz="3600" i="1" dirty="0">
                <a:solidFill>
                  <a:srgbClr val="0070C0"/>
                </a:solidFill>
              </a:rPr>
              <a:t>6. handball</a:t>
            </a:r>
          </a:p>
          <a:p>
            <a:r>
              <a:rPr lang="en-US" sz="3600" i="1" dirty="0">
                <a:solidFill>
                  <a:srgbClr val="0070C0"/>
                </a:solidFill>
              </a:rPr>
              <a:t>7. rock climbing</a:t>
            </a:r>
          </a:p>
          <a:p>
            <a:r>
              <a:rPr lang="en-US" sz="3600" i="1" dirty="0">
                <a:solidFill>
                  <a:srgbClr val="0070C0"/>
                </a:solidFill>
              </a:rPr>
              <a:t>8. board games</a:t>
            </a:r>
          </a:p>
        </p:txBody>
      </p:sp>
    </p:spTree>
    <p:extLst>
      <p:ext uri="{BB962C8B-B14F-4D97-AF65-F5344CB8AC3E}">
        <p14:creationId xmlns:p14="http://schemas.microsoft.com/office/powerpoint/2010/main" val="2237482687"/>
      </p:ext>
    </p:extLst>
  </p:cSld>
  <p:clrMapOvr>
    <a:masterClrMapping/>
  </p:clrMapOvr>
  <p:transition spd="med">
    <p:split orient="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0" y="367542"/>
            <a:ext cx="5976258" cy="6151175"/>
          </a:xfrm>
          <a:prstGeom prst="rect">
            <a:avLst/>
          </a:prstGeom>
        </p:spPr>
      </p:pic>
      <p:sp>
        <p:nvSpPr>
          <p:cNvPr id="3" name="TextBox 2"/>
          <p:cNvSpPr txBox="1"/>
          <p:nvPr/>
        </p:nvSpPr>
        <p:spPr>
          <a:xfrm>
            <a:off x="6195531" y="588368"/>
            <a:ext cx="5980924" cy="3970318"/>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a:t>
            </a:r>
            <a:r>
              <a:rPr lang="en-US" sz="3600" dirty="0" smtClean="0">
                <a:solidFill>
                  <a:srgbClr val="FF0000"/>
                </a:solidFill>
                <a:ea typeface="Times New Roman" panose="02020603050405020304" pitchFamily="18" charset="0"/>
              </a:rPr>
              <a:t>lesson, students </a:t>
            </a:r>
            <a:r>
              <a:rPr lang="en-US" sz="3600" dirty="0">
                <a:solidFill>
                  <a:srgbClr val="FF0000"/>
                </a:solidFill>
                <a:ea typeface="Times New Roman" panose="02020603050405020304" pitchFamily="18" charset="0"/>
              </a:rPr>
              <a:t>will be able to</a:t>
            </a:r>
            <a:r>
              <a:rPr lang="en-US" sz="3600" dirty="0" smtClean="0">
                <a:solidFill>
                  <a:srgbClr val="FF0000"/>
                </a:solidFill>
                <a:ea typeface="Times New Roman" panose="02020603050405020304" pitchFamily="18" charset="0"/>
              </a:rPr>
              <a:t>…</a:t>
            </a:r>
          </a:p>
          <a:p>
            <a:endParaRPr lang="en-US" sz="5400" dirty="0">
              <a:solidFill>
                <a:srgbClr val="FF0000"/>
              </a:solidFill>
              <a:ea typeface="Times New Roman" panose="02020603050405020304" pitchFamily="18" charset="0"/>
            </a:endParaRPr>
          </a:p>
          <a:p>
            <a:r>
              <a:rPr lang="en-US" sz="3600" dirty="0" smtClean="0">
                <a:solidFill>
                  <a:srgbClr val="0070C0"/>
                </a:solidFill>
              </a:rPr>
              <a:t>- learn </a:t>
            </a:r>
            <a:r>
              <a:rPr lang="en-US" sz="3600" dirty="0">
                <a:solidFill>
                  <a:srgbClr val="0070C0"/>
                </a:solidFill>
              </a:rPr>
              <a:t>and use </a:t>
            </a:r>
            <a:r>
              <a:rPr lang="en-US" sz="3600" dirty="0" smtClean="0">
                <a:solidFill>
                  <a:srgbClr val="0070C0"/>
                </a:solidFill>
              </a:rPr>
              <a:t>vocabulary </a:t>
            </a:r>
            <a:r>
              <a:rPr lang="en-US" sz="3600" dirty="0">
                <a:solidFill>
                  <a:srgbClr val="0070C0"/>
                </a:solidFill>
              </a:rPr>
              <a:t>for leisure </a:t>
            </a:r>
            <a:r>
              <a:rPr lang="en-US" sz="3600" dirty="0" smtClean="0">
                <a:solidFill>
                  <a:srgbClr val="0070C0"/>
                </a:solidFill>
              </a:rPr>
              <a:t>activities.</a:t>
            </a:r>
            <a:endParaRPr lang="en-US" sz="3600" dirty="0">
              <a:solidFill>
                <a:srgbClr val="0070C0"/>
              </a:solidFill>
            </a:endParaRPr>
          </a:p>
          <a:p>
            <a:r>
              <a:rPr lang="en-US" sz="3600" dirty="0" smtClean="0">
                <a:solidFill>
                  <a:srgbClr val="0070C0"/>
                </a:solidFill>
              </a:rPr>
              <a:t>- practice </a:t>
            </a:r>
            <a:r>
              <a:rPr lang="en-US" sz="3600" dirty="0">
                <a:solidFill>
                  <a:srgbClr val="0070C0"/>
                </a:solidFill>
              </a:rPr>
              <a:t>reading for </a:t>
            </a:r>
            <a:r>
              <a:rPr lang="en-US" sz="3600" dirty="0" smtClean="0">
                <a:solidFill>
                  <a:srgbClr val="0070C0"/>
                </a:solidFill>
              </a:rPr>
              <a:t>detail.</a:t>
            </a:r>
            <a:endParaRPr lang="en-US" sz="3600" dirty="0">
              <a:solidFill>
                <a:srgbClr val="0070C0"/>
              </a:solidFill>
            </a:endParaRPr>
          </a:p>
          <a:p>
            <a:endParaRPr lang="en-US"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3407293652"/>
      </p:ext>
    </p:extLst>
  </p:cSld>
  <p:clrMapOvr>
    <a:masterClrMapping/>
  </p:clrMapOvr>
  <p:transition spd="med">
    <p:split orient="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smtClean="0">
                <a:solidFill>
                  <a:srgbClr val="FF0000"/>
                </a:solidFill>
              </a:rPr>
              <a:t>Today’s lesson</a:t>
            </a:r>
            <a:endParaRPr lang="en-US" sz="5400" b="1" dirty="0">
              <a:solidFill>
                <a:srgbClr val="FF0000"/>
              </a:solidFill>
            </a:endParaRPr>
          </a:p>
        </p:txBody>
      </p:sp>
      <p:sp>
        <p:nvSpPr>
          <p:cNvPr id="5" name="Rectangle 4"/>
          <p:cNvSpPr/>
          <p:nvPr/>
        </p:nvSpPr>
        <p:spPr>
          <a:xfrm>
            <a:off x="2324099" y="2243918"/>
            <a:ext cx="9715501" cy="286232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smtClean="0">
                <a:solidFill>
                  <a:srgbClr val="0070C0"/>
                </a:solidFill>
              </a:rPr>
              <a:t>Reading: </a:t>
            </a:r>
          </a:p>
          <a:p>
            <a:r>
              <a:rPr lang="en-US" sz="3600" i="1" dirty="0" smtClean="0">
                <a:solidFill>
                  <a:srgbClr val="0070C0"/>
                </a:solidFill>
              </a:rPr>
              <a:t>-    Understanding instructions</a:t>
            </a:r>
          </a:p>
          <a:p>
            <a:pPr marL="571500" indent="-571500">
              <a:buFontTx/>
              <a:buChar char="-"/>
            </a:pPr>
            <a:r>
              <a:rPr lang="en-US" sz="3600" i="1" dirty="0" smtClean="0">
                <a:solidFill>
                  <a:srgbClr val="0070C0"/>
                </a:solidFill>
              </a:rPr>
              <a:t>Scanning for specific information</a:t>
            </a:r>
          </a:p>
          <a:p>
            <a:r>
              <a:rPr lang="en-US" sz="3600" i="1" dirty="0" smtClean="0">
                <a:solidFill>
                  <a:srgbClr val="0070C0"/>
                </a:solidFill>
              </a:rPr>
              <a:t>Speaking:</a:t>
            </a:r>
          </a:p>
          <a:p>
            <a:r>
              <a:rPr lang="en-US" sz="3600" i="1" dirty="0" smtClean="0">
                <a:solidFill>
                  <a:srgbClr val="0070C0"/>
                </a:solidFill>
              </a:rPr>
              <a:t>-    Talking about hobbies</a:t>
            </a:r>
          </a:p>
        </p:txBody>
      </p:sp>
    </p:spTree>
    <p:extLst>
      <p:ext uri="{BB962C8B-B14F-4D97-AF65-F5344CB8AC3E}">
        <p14:creationId xmlns:p14="http://schemas.microsoft.com/office/powerpoint/2010/main" val="278147066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smtClean="0">
                <a:solidFill>
                  <a:srgbClr val="FF0000"/>
                </a:solidFill>
              </a:rPr>
              <a:t>Homework</a:t>
            </a:r>
            <a:endParaRPr lang="en-US" sz="5400" b="1" dirty="0">
              <a:solidFill>
                <a:srgbClr val="FF0000"/>
              </a:solidFill>
            </a:endParaRPr>
          </a:p>
        </p:txBody>
      </p:sp>
      <p:sp>
        <p:nvSpPr>
          <p:cNvPr id="5" name="Rectangle 4"/>
          <p:cNvSpPr/>
          <p:nvPr/>
        </p:nvSpPr>
        <p:spPr>
          <a:xfrm>
            <a:off x="333052" y="1734681"/>
            <a:ext cx="11764213" cy="34163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smtClean="0">
                <a:solidFill>
                  <a:srgbClr val="0070C0"/>
                </a:solidFill>
              </a:rPr>
              <a:t>Learn by hearts vocab. and make sentences using them. </a:t>
            </a:r>
          </a:p>
          <a:p>
            <a:pPr marL="571500" indent="-571500">
              <a:buFontTx/>
              <a:buChar char="-"/>
            </a:pPr>
            <a:r>
              <a:rPr lang="en-US" sz="3600" i="1" dirty="0" smtClean="0">
                <a:solidFill>
                  <a:srgbClr val="0070C0"/>
                </a:solidFill>
              </a:rPr>
              <a:t>Do the vocab. and reading exercises on pages 2 &amp; 3 WB.</a:t>
            </a:r>
          </a:p>
          <a:p>
            <a:pPr marL="571500" indent="-571500">
              <a:buFontTx/>
              <a:buChar char="-"/>
            </a:pPr>
            <a:r>
              <a:rPr lang="en-US" sz="3600" i="1" dirty="0" smtClean="0">
                <a:solidFill>
                  <a:srgbClr val="0070C0"/>
                </a:solidFill>
              </a:rPr>
              <a:t>Do the exercises in </a:t>
            </a:r>
            <a:r>
              <a:rPr lang="en-US" sz="3600" b="1" i="1" dirty="0" err="1" smtClean="0">
                <a:solidFill>
                  <a:srgbClr val="0070C0"/>
                </a:solidFill>
              </a:rPr>
              <a:t>Tiếng</a:t>
            </a:r>
            <a:r>
              <a:rPr lang="en-US" sz="3600" b="1" i="1" dirty="0" smtClean="0">
                <a:solidFill>
                  <a:srgbClr val="0070C0"/>
                </a:solidFill>
              </a:rPr>
              <a:t> </a:t>
            </a:r>
            <a:r>
              <a:rPr lang="en-US" sz="3600" b="1" i="1" dirty="0" err="1" smtClean="0">
                <a:solidFill>
                  <a:srgbClr val="0070C0"/>
                </a:solidFill>
              </a:rPr>
              <a:t>Anh</a:t>
            </a:r>
            <a:r>
              <a:rPr lang="en-US" sz="3600" b="1" i="1" dirty="0" smtClean="0">
                <a:solidFill>
                  <a:srgbClr val="0070C0"/>
                </a:solidFill>
              </a:rPr>
              <a:t> </a:t>
            </a:r>
            <a:r>
              <a:rPr lang="en-US" sz="3600" b="1" i="1" dirty="0">
                <a:solidFill>
                  <a:srgbClr val="0070C0"/>
                </a:solidFill>
              </a:rPr>
              <a:t>8</a:t>
            </a:r>
            <a:r>
              <a:rPr lang="en-US" sz="3600" b="1" i="1" dirty="0" smtClean="0">
                <a:solidFill>
                  <a:srgbClr val="0070C0"/>
                </a:solidFill>
              </a:rPr>
              <a:t> </a:t>
            </a:r>
            <a:r>
              <a:rPr lang="en-US" sz="3600" b="1" i="1" dirty="0" err="1" smtClean="0">
                <a:solidFill>
                  <a:srgbClr val="0070C0"/>
                </a:solidFill>
              </a:rPr>
              <a:t>i</a:t>
            </a:r>
            <a:r>
              <a:rPr lang="en-US" sz="3600" b="1" i="1" dirty="0" smtClean="0">
                <a:solidFill>
                  <a:srgbClr val="0070C0"/>
                </a:solidFill>
              </a:rPr>
              <a:t>-Learn Smart World Notebook</a:t>
            </a:r>
            <a:r>
              <a:rPr lang="en-US" sz="3600" i="1" dirty="0" smtClean="0">
                <a:solidFill>
                  <a:srgbClr val="0070C0"/>
                </a:solidFill>
              </a:rPr>
              <a:t> on pages 4 &amp; 5.</a:t>
            </a:r>
          </a:p>
          <a:p>
            <a:pPr marL="571500" indent="-571500">
              <a:buFontTx/>
              <a:buChar char="-"/>
            </a:pPr>
            <a:r>
              <a:rPr lang="en-US" sz="3600" i="1" dirty="0" smtClean="0">
                <a:solidFill>
                  <a:srgbClr val="0070C0"/>
                </a:solidFill>
              </a:rPr>
              <a:t>Prepare the next lesson </a:t>
            </a:r>
            <a:r>
              <a:rPr lang="en-US" sz="3600" i="1" dirty="0">
                <a:solidFill>
                  <a:srgbClr val="0070C0"/>
                </a:solidFill>
              </a:rPr>
              <a:t>(</a:t>
            </a:r>
            <a:r>
              <a:rPr lang="en-US" sz="3600" i="1" dirty="0" smtClean="0">
                <a:solidFill>
                  <a:srgbClr val="0070C0"/>
                </a:solidFill>
              </a:rPr>
              <a:t>pages 5 &amp; 6 SB).</a:t>
            </a:r>
          </a:p>
          <a:p>
            <a:pPr marL="571500" indent="-571500">
              <a:buFontTx/>
              <a:buChar char="-"/>
            </a:pPr>
            <a:r>
              <a:rPr lang="en-US" sz="3600" i="1" smtClean="0">
                <a:solidFill>
                  <a:srgbClr val="0070C0"/>
                </a:solidFill>
              </a:rPr>
              <a:t>Play</a:t>
            </a:r>
            <a:r>
              <a:rPr lang="en-US" sz="3600" i="1" smtClean="0">
                <a:solidFill>
                  <a:srgbClr val="0070C0"/>
                </a:solidFill>
              </a:rPr>
              <a:t> </a:t>
            </a:r>
            <a:r>
              <a:rPr lang="en-US" sz="3600" i="1" dirty="0" smtClean="0">
                <a:solidFill>
                  <a:srgbClr val="0070C0"/>
                </a:solidFill>
              </a:rPr>
              <a:t>the consolidation games on </a:t>
            </a:r>
            <a:r>
              <a:rPr lang="en-US" sz="3600" i="1" dirty="0" smtClean="0">
                <a:solidFill>
                  <a:srgbClr val="0070C0"/>
                </a:solidFill>
                <a:hlinkClick r:id="rId2"/>
              </a:rPr>
              <a:t>www.eduhome.com.vn</a:t>
            </a:r>
            <a:r>
              <a:rPr lang="en-US" sz="3600" i="1" dirty="0" smtClean="0">
                <a:solidFill>
                  <a:srgbClr val="0070C0"/>
                </a:solidFill>
              </a:rPr>
              <a:t> </a:t>
            </a:r>
          </a:p>
        </p:txBody>
      </p:sp>
    </p:spTree>
    <p:extLst>
      <p:ext uri="{BB962C8B-B14F-4D97-AF65-F5344CB8AC3E}">
        <p14:creationId xmlns:p14="http://schemas.microsoft.com/office/powerpoint/2010/main" val="412583206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smtClean="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2782761131"/>
      </p:ext>
    </p:extLst>
  </p:cSld>
  <p:clrMapOvr>
    <a:masterClrMapping/>
  </p:clrMapOvr>
  <p:transition spd="med">
    <p:split orient="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6346"/>
            <a:ext cx="9324286" cy="6175968"/>
          </a:xfrm>
          <a:prstGeom prst="rect">
            <a:avLst/>
          </a:prstGeom>
        </p:spPr>
      </p:pic>
      <p:sp>
        <p:nvSpPr>
          <p:cNvPr id="3" name="Rectangle 2"/>
          <p:cNvSpPr/>
          <p:nvPr/>
        </p:nvSpPr>
        <p:spPr>
          <a:xfrm>
            <a:off x="7764070" y="804565"/>
            <a:ext cx="4345781" cy="507831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smtClean="0">
                <a:solidFill>
                  <a:srgbClr val="FF0000"/>
                </a:solidFill>
              </a:rPr>
              <a:t>New words</a:t>
            </a:r>
          </a:p>
          <a:p>
            <a:r>
              <a:rPr lang="en-US" sz="3600" i="1" dirty="0">
                <a:solidFill>
                  <a:srgbClr val="0070C0"/>
                </a:solidFill>
              </a:rPr>
              <a:t>1. chat</a:t>
            </a:r>
          </a:p>
          <a:p>
            <a:r>
              <a:rPr lang="en-US" sz="3600" i="1" dirty="0">
                <a:solidFill>
                  <a:srgbClr val="0070C0"/>
                </a:solidFill>
              </a:rPr>
              <a:t>2. fishing</a:t>
            </a:r>
          </a:p>
          <a:p>
            <a:r>
              <a:rPr lang="en-US" sz="3600" i="1" dirty="0">
                <a:solidFill>
                  <a:srgbClr val="0070C0"/>
                </a:solidFill>
              </a:rPr>
              <a:t>3. hang out</a:t>
            </a:r>
          </a:p>
          <a:p>
            <a:r>
              <a:rPr lang="en-US" sz="3600" i="1" dirty="0">
                <a:solidFill>
                  <a:srgbClr val="0070C0"/>
                </a:solidFill>
              </a:rPr>
              <a:t>4. jogging</a:t>
            </a:r>
          </a:p>
          <a:p>
            <a:r>
              <a:rPr lang="en-US" sz="3600" i="1" dirty="0">
                <a:solidFill>
                  <a:srgbClr val="0070C0"/>
                </a:solidFill>
              </a:rPr>
              <a:t>5. jewelry</a:t>
            </a:r>
          </a:p>
          <a:p>
            <a:r>
              <a:rPr lang="en-US" sz="3600" i="1" dirty="0">
                <a:solidFill>
                  <a:srgbClr val="0070C0"/>
                </a:solidFill>
              </a:rPr>
              <a:t>6. handball</a:t>
            </a:r>
          </a:p>
          <a:p>
            <a:r>
              <a:rPr lang="en-US" sz="3600" i="1" dirty="0">
                <a:solidFill>
                  <a:srgbClr val="0070C0"/>
                </a:solidFill>
              </a:rPr>
              <a:t>7. rock climbing</a:t>
            </a:r>
          </a:p>
          <a:p>
            <a:r>
              <a:rPr lang="en-US" sz="3600" i="1" dirty="0">
                <a:solidFill>
                  <a:srgbClr val="0070C0"/>
                </a:solidFill>
              </a:rPr>
              <a:t>8. board games</a:t>
            </a:r>
          </a:p>
        </p:txBody>
      </p:sp>
      <p:sp>
        <p:nvSpPr>
          <p:cNvPr id="4" name="TextBox 3"/>
          <p:cNvSpPr txBox="1"/>
          <p:nvPr/>
        </p:nvSpPr>
        <p:spPr>
          <a:xfrm>
            <a:off x="9074552" y="1689904"/>
            <a:ext cx="45719"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0513741"/>
      </p:ext>
    </p:extLst>
  </p:cSld>
  <p:clrMapOvr>
    <a:masterClrMapping/>
  </p:clrMapOvr>
  <p:transition spd="med">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0091"/>
            <a:ext cx="8784771" cy="5855916"/>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 UP</a:t>
            </a:r>
          </a:p>
        </p:txBody>
      </p:sp>
    </p:spTree>
    <p:extLst>
      <p:ext uri="{BB962C8B-B14F-4D97-AF65-F5344CB8AC3E}">
        <p14:creationId xmlns:p14="http://schemas.microsoft.com/office/powerpoint/2010/main" val="1872779487"/>
      </p:ext>
    </p:extLst>
  </p:cSld>
  <p:clrMapOvr>
    <a:masterClrMapping/>
  </p:clrMapOvr>
  <p:transition spd="med">
    <p:split orient="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7965" y="749982"/>
            <a:ext cx="3984595" cy="254142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33052" y="816896"/>
            <a:ext cx="4209807" cy="92333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smtClean="0">
                <a:ln>
                  <a:noFill/>
                </a:ln>
                <a:solidFill>
                  <a:srgbClr val="FF0000"/>
                </a:solidFill>
                <a:effectLst/>
                <a:uLnTx/>
                <a:uFillTx/>
                <a:ea typeface="Times New Roman" panose="02020603050405020304" pitchFamily="18" charset="0"/>
              </a:rPr>
              <a:t>Work in pairs.</a:t>
            </a:r>
            <a:endParaRPr kumimoji="0" lang="en-US" sz="5400" b="1" i="0" u="none" strike="noStrike" kern="0" cap="none" spc="0" normalizeH="0" baseline="0" noProof="0" dirty="0" smtClean="0">
              <a:ln>
                <a:noFill/>
              </a:ln>
              <a:solidFill>
                <a:srgbClr val="FF0000"/>
              </a:solidFill>
              <a:effectLst/>
              <a:uLnTx/>
              <a:uFillTx/>
            </a:endParaRPr>
          </a:p>
        </p:txBody>
      </p:sp>
      <p:sp>
        <p:nvSpPr>
          <p:cNvPr id="4" name="Rectangle 3"/>
          <p:cNvSpPr/>
          <p:nvPr/>
        </p:nvSpPr>
        <p:spPr>
          <a:xfrm>
            <a:off x="1275444" y="3352339"/>
            <a:ext cx="11018571" cy="2800767"/>
          </a:xfrm>
          <a:prstGeom prst="rect">
            <a:avLst/>
          </a:prstGeom>
        </p:spPr>
        <p:txBody>
          <a:bodyPr wrap="square">
            <a:spAutoFit/>
          </a:bodyPr>
          <a:lstStyle/>
          <a:p>
            <a:pPr lvl="0"/>
            <a:r>
              <a:rPr lang="en-US" sz="4400" b="1" i="1" kern="0" dirty="0">
                <a:solidFill>
                  <a:srgbClr val="0070C0"/>
                </a:solidFill>
              </a:rPr>
              <a:t>Let’s talk: Look at the title of the unit and the picture. What do the girls like doing in their free time? What do you do in your free time? How often do you do it?</a:t>
            </a:r>
            <a:endParaRPr kumimoji="0" lang="en-US" sz="4400" b="1" i="1" u="none" strike="noStrike" kern="0" cap="none" spc="0" normalizeH="0" baseline="0" noProof="0" dirty="0" smtClean="0">
              <a:ln>
                <a:noFill/>
              </a:ln>
              <a:solidFill>
                <a:srgbClr val="0070C0"/>
              </a:solidFill>
              <a:effectLst/>
              <a:uLnTx/>
              <a:uFillTx/>
            </a:endParaRPr>
          </a:p>
        </p:txBody>
      </p:sp>
    </p:spTree>
    <p:extLst>
      <p:ext uri="{BB962C8B-B14F-4D97-AF65-F5344CB8AC3E}">
        <p14:creationId xmlns:p14="http://schemas.microsoft.com/office/powerpoint/2010/main" val="2145549781"/>
      </p:ext>
    </p:extLst>
  </p:cSld>
  <p:clrMapOvr>
    <a:masterClrMapping/>
  </p:clrMapOvr>
  <p:transition spd="med">
    <p:split orient="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1936401" y="601510"/>
            <a:ext cx="7957536" cy="5613939"/>
          </a:xfrm>
          <a:prstGeom prst="rect">
            <a:avLst/>
          </a:prstGeom>
        </p:spPr>
      </p:pic>
      <p:sp>
        <p:nvSpPr>
          <p:cNvPr id="3" name="TextBox 2"/>
          <p:cNvSpPr txBox="1"/>
          <p:nvPr/>
        </p:nvSpPr>
        <p:spPr>
          <a:xfrm>
            <a:off x="4714734" y="3991238"/>
            <a:ext cx="3267732" cy="646331"/>
          </a:xfrm>
          <a:prstGeom prst="rect">
            <a:avLst/>
          </a:prstGeom>
          <a:noFill/>
        </p:spPr>
        <p:txBody>
          <a:bodyPr wrap="square" rtlCol="0">
            <a:spAutoFit/>
          </a:bodyPr>
          <a:lstStyle/>
          <a:p>
            <a:pPr algn="ctr"/>
            <a:r>
              <a:rPr lang="en-US" sz="3600" dirty="0" smtClean="0">
                <a:solidFill>
                  <a:schemeClr val="bg1"/>
                </a:solidFill>
              </a:rPr>
              <a:t> Pre-reading </a:t>
            </a:r>
            <a:endParaRPr lang="en-US" sz="3600" dirty="0">
              <a:solidFill>
                <a:schemeClr val="bg1"/>
              </a:solidFill>
            </a:endParaRPr>
          </a:p>
        </p:txBody>
      </p:sp>
    </p:spTree>
    <p:extLst>
      <p:ext uri="{BB962C8B-B14F-4D97-AF65-F5344CB8AC3E}">
        <p14:creationId xmlns:p14="http://schemas.microsoft.com/office/powerpoint/2010/main" val="26276952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14" y="-7935115"/>
            <a:ext cx="13350240" cy="1490357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952" y="904332"/>
            <a:ext cx="5706488" cy="1081222"/>
          </a:xfrm>
          <a:prstGeom prst="rect">
            <a:avLst/>
          </a:prstGeom>
        </p:spPr>
      </p:pic>
    </p:spTree>
    <p:extLst>
      <p:ext uri="{BB962C8B-B14F-4D97-AF65-F5344CB8AC3E}">
        <p14:creationId xmlns:p14="http://schemas.microsoft.com/office/powerpoint/2010/main" val="4264482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7910" y="547885"/>
            <a:ext cx="11337523" cy="646331"/>
          </a:xfrm>
          <a:prstGeom prst="rect">
            <a:avLst/>
          </a:prstGeom>
          <a:solidFill>
            <a:sysClr val="window" lastClr="FFFFFF"/>
          </a:solidFill>
          <a:ln>
            <a:noFill/>
          </a:ln>
          <a:effectLst>
            <a:outerShdw blurRad="50800" dist="38100" dir="5400000" algn="t" rotWithShape="0">
              <a:prstClr val="black">
                <a:alpha val="40000"/>
              </a:prst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1" u="none" strike="noStrike" kern="0" cap="none" spc="0" normalizeH="0" baseline="0" noProof="0" dirty="0" smtClean="0">
                <a:ln>
                  <a:noFill/>
                </a:ln>
                <a:solidFill>
                  <a:srgbClr val="0070C0"/>
                </a:solidFill>
                <a:effectLst/>
                <a:uLnTx/>
                <a:uFillTx/>
              </a:rPr>
              <a:t>Work in pairs. What can you see in each picture?</a:t>
            </a:r>
          </a:p>
        </p:txBody>
      </p:sp>
      <p:pic>
        <p:nvPicPr>
          <p:cNvPr id="3" name="Picture 2"/>
          <p:cNvPicPr>
            <a:picLocks noChangeAspect="1"/>
          </p:cNvPicPr>
          <p:nvPr/>
        </p:nvPicPr>
        <p:blipFill>
          <a:blip r:embed="rId2"/>
          <a:stretch>
            <a:fillRect/>
          </a:stretch>
        </p:blipFill>
        <p:spPr>
          <a:xfrm>
            <a:off x="307911" y="1579437"/>
            <a:ext cx="8625682" cy="2078163"/>
          </a:xfrm>
          <a:prstGeom prst="rect">
            <a:avLst/>
          </a:prstGeom>
        </p:spPr>
      </p:pic>
      <p:pic>
        <p:nvPicPr>
          <p:cNvPr id="5" name="Picture 4"/>
          <p:cNvPicPr>
            <a:picLocks noChangeAspect="1"/>
          </p:cNvPicPr>
          <p:nvPr/>
        </p:nvPicPr>
        <p:blipFill>
          <a:blip r:embed="rId3"/>
          <a:stretch>
            <a:fillRect/>
          </a:stretch>
        </p:blipFill>
        <p:spPr>
          <a:xfrm>
            <a:off x="9064100" y="1579437"/>
            <a:ext cx="2432483" cy="2097575"/>
          </a:xfrm>
          <a:prstGeom prst="rect">
            <a:avLst/>
          </a:prstGeom>
        </p:spPr>
      </p:pic>
      <p:pic>
        <p:nvPicPr>
          <p:cNvPr id="6" name="Picture 5"/>
          <p:cNvPicPr>
            <a:picLocks noChangeAspect="1"/>
          </p:cNvPicPr>
          <p:nvPr/>
        </p:nvPicPr>
        <p:blipFill>
          <a:blip r:embed="rId4"/>
          <a:stretch>
            <a:fillRect/>
          </a:stretch>
        </p:blipFill>
        <p:spPr>
          <a:xfrm>
            <a:off x="307910" y="3856701"/>
            <a:ext cx="11468100" cy="2305050"/>
          </a:xfrm>
          <a:prstGeom prst="rect">
            <a:avLst/>
          </a:prstGeom>
        </p:spPr>
      </p:pic>
    </p:spTree>
    <p:extLst>
      <p:ext uri="{BB962C8B-B14F-4D97-AF65-F5344CB8AC3E}">
        <p14:creationId xmlns:p14="http://schemas.microsoft.com/office/powerpoint/2010/main" val="450470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403</TotalTime>
  <Words>1065</Words>
  <Application>Microsoft Office PowerPoint</Application>
  <PresentationFormat>Widescreen</PresentationFormat>
  <Paragraphs>131</Paragraphs>
  <Slides>32</Slides>
  <Notes>1</Notes>
  <HiddenSlides>0</HiddenSlides>
  <MMClips>20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32</vt:i4>
      </vt:variant>
    </vt:vector>
  </HeadingPairs>
  <TitlesOfParts>
    <vt:vector size="38" baseType="lpstr">
      <vt:lpstr>Arial</vt:lpstr>
      <vt:lpstr>Calibri</vt:lpstr>
      <vt:lpstr>Calibri Light</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Rieu Phan Van</dc:creator>
  <cp:lastModifiedBy>Rieu Phan Van</cp:lastModifiedBy>
  <cp:revision>51</cp:revision>
  <dcterms:created xsi:type="dcterms:W3CDTF">2023-02-01T04:45:54Z</dcterms:created>
  <dcterms:modified xsi:type="dcterms:W3CDTF">2023-02-25T11:26:06Z</dcterms:modified>
</cp:coreProperties>
</file>